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1068"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6E14AAC-8684-4FCE-AB2D-E6D3C8675ED4}"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s-CO"/>
        </a:p>
      </dgm:t>
    </dgm:pt>
    <dgm:pt modelId="{C4FFAA43-92AA-43F3-9A27-9E7A2710C8A4}">
      <dgm:prSet/>
      <dgm:spPr>
        <a:solidFill>
          <a:srgbClr val="002060"/>
        </a:solidFill>
      </dgm:spPr>
      <dgm:t>
        <a:bodyPr/>
        <a:lstStyle/>
        <a:p>
          <a:pPr rtl="0"/>
          <a:r>
            <a:rPr lang="es-CO" dirty="0" smtClean="0"/>
            <a:t>A causa del pecado, la humanidad había dejado de ser templo de Dios. Ensombrecido y contaminado por el pecado, el corazón del hombre no revelaba la gloria del Ser divino.</a:t>
          </a:r>
          <a:endParaRPr lang="es-CO" dirty="0"/>
        </a:p>
      </dgm:t>
    </dgm:pt>
    <dgm:pt modelId="{A2E8E774-0BB4-4AFB-ACD7-5FDB2A73C39A}" type="parTrans" cxnId="{14DF504B-759A-4026-828B-2FFD32B87DF9}">
      <dgm:prSet/>
      <dgm:spPr/>
      <dgm:t>
        <a:bodyPr/>
        <a:lstStyle/>
        <a:p>
          <a:endParaRPr lang="es-CO"/>
        </a:p>
      </dgm:t>
    </dgm:pt>
    <dgm:pt modelId="{75353896-322B-45AC-8F4B-7DAA1AFB03F1}" type="sibTrans" cxnId="{14DF504B-759A-4026-828B-2FFD32B87DF9}">
      <dgm:prSet/>
      <dgm:spPr/>
      <dgm:t>
        <a:bodyPr/>
        <a:lstStyle/>
        <a:p>
          <a:endParaRPr lang="es-CO"/>
        </a:p>
      </dgm:t>
    </dgm:pt>
    <dgm:pt modelId="{621DA211-3785-4891-8388-ACEE572C86C7}">
      <dgm:prSet/>
      <dgm:spPr/>
      <dgm:t>
        <a:bodyPr/>
        <a:lstStyle/>
        <a:p>
          <a:pPr rtl="0"/>
          <a:r>
            <a:rPr lang="es-CO" dirty="0" smtClean="0"/>
            <a:t>Pero por la encarnación del Hijo de Dios, se cumple el propósito del Cielo. Dios mora en la humanidad, y mediante la gracia salvadora, el corazón del hombre vuelve a ser su templo. Ver </a:t>
          </a:r>
          <a:r>
            <a:rPr lang="es-CO" b="1" u="sng" dirty="0" smtClean="0">
              <a:solidFill>
                <a:srgbClr val="FF0000"/>
              </a:solidFill>
            </a:rPr>
            <a:t>(Gál.2:20).</a:t>
          </a:r>
          <a:endParaRPr lang="es-CO" b="1" u="sng" dirty="0">
            <a:solidFill>
              <a:srgbClr val="FF0000"/>
            </a:solidFill>
          </a:endParaRPr>
        </a:p>
      </dgm:t>
    </dgm:pt>
    <dgm:pt modelId="{9E0002A0-9102-47D4-9BB7-8C297041A5AC}" type="parTrans" cxnId="{7D1C3C51-F0C1-4F3D-AC4E-243B312FB92B}">
      <dgm:prSet/>
      <dgm:spPr/>
      <dgm:t>
        <a:bodyPr/>
        <a:lstStyle/>
        <a:p>
          <a:endParaRPr lang="es-CO"/>
        </a:p>
      </dgm:t>
    </dgm:pt>
    <dgm:pt modelId="{F74747B3-A9DD-490F-A839-770FDD8C8819}" type="sibTrans" cxnId="{7D1C3C51-F0C1-4F3D-AC4E-243B312FB92B}">
      <dgm:prSet/>
      <dgm:spPr/>
      <dgm:t>
        <a:bodyPr/>
        <a:lstStyle/>
        <a:p>
          <a:endParaRPr lang="es-CO"/>
        </a:p>
      </dgm:t>
    </dgm:pt>
    <dgm:pt modelId="{8FC1D980-F902-4734-BF6C-E5BE2CF2D2BC}">
      <dgm:prSet/>
      <dgm:spPr>
        <a:solidFill>
          <a:srgbClr val="002060"/>
        </a:solidFill>
      </dgm:spPr>
      <dgm:t>
        <a:bodyPr/>
        <a:lstStyle/>
        <a:p>
          <a:pPr rtl="0"/>
          <a:r>
            <a:rPr lang="es-CO" dirty="0" smtClean="0"/>
            <a:t>Dios quería que el templo de Jerusalén fuese un testimonio continuo del alto destino ofrecido a cada alma. Pero los judíos no habían comprendido el significado del edificio que consideraban con tanto orgullo. </a:t>
          </a:r>
          <a:r>
            <a:rPr lang="es-CO" u="sng" dirty="0" smtClean="0"/>
            <a:t>No se entregaban a sí mismos como santuarios del Espíritu divino. </a:t>
          </a:r>
          <a:endParaRPr lang="es-CO" u="sng" dirty="0"/>
        </a:p>
      </dgm:t>
    </dgm:pt>
    <dgm:pt modelId="{F7CF527C-6C35-47D6-83AE-9892B2BF74F5}" type="parTrans" cxnId="{6739CB31-D13E-479C-953E-5FF03DABAF86}">
      <dgm:prSet/>
      <dgm:spPr/>
      <dgm:t>
        <a:bodyPr/>
        <a:lstStyle/>
        <a:p>
          <a:endParaRPr lang="es-CO"/>
        </a:p>
      </dgm:t>
    </dgm:pt>
    <dgm:pt modelId="{B5A65D40-B548-4A13-8EBA-5FB1A5E31778}" type="sibTrans" cxnId="{6739CB31-D13E-479C-953E-5FF03DABAF86}">
      <dgm:prSet/>
      <dgm:spPr/>
      <dgm:t>
        <a:bodyPr/>
        <a:lstStyle/>
        <a:p>
          <a:endParaRPr lang="es-CO"/>
        </a:p>
      </dgm:t>
    </dgm:pt>
    <dgm:pt modelId="{B0778B35-1E8C-4ADE-A7AF-C186EB686CBC}" type="pres">
      <dgm:prSet presAssocID="{56E14AAC-8684-4FCE-AB2D-E6D3C8675ED4}" presName="linear" presStyleCnt="0">
        <dgm:presLayoutVars>
          <dgm:animLvl val="lvl"/>
          <dgm:resizeHandles val="exact"/>
        </dgm:presLayoutVars>
      </dgm:prSet>
      <dgm:spPr/>
      <dgm:t>
        <a:bodyPr/>
        <a:lstStyle/>
        <a:p>
          <a:endParaRPr lang="es-CO"/>
        </a:p>
      </dgm:t>
    </dgm:pt>
    <dgm:pt modelId="{800BB9E0-E931-49A3-8DA7-154A66B81CE1}" type="pres">
      <dgm:prSet presAssocID="{C4FFAA43-92AA-43F3-9A27-9E7A2710C8A4}" presName="parentText" presStyleLbl="node1" presStyleIdx="0" presStyleCnt="2">
        <dgm:presLayoutVars>
          <dgm:chMax val="0"/>
          <dgm:bulletEnabled val="1"/>
        </dgm:presLayoutVars>
      </dgm:prSet>
      <dgm:spPr/>
      <dgm:t>
        <a:bodyPr/>
        <a:lstStyle/>
        <a:p>
          <a:endParaRPr lang="es-CO"/>
        </a:p>
      </dgm:t>
    </dgm:pt>
    <dgm:pt modelId="{9DA28097-1941-4027-A63F-6099CB52F7EE}" type="pres">
      <dgm:prSet presAssocID="{C4FFAA43-92AA-43F3-9A27-9E7A2710C8A4}" presName="childText" presStyleLbl="revTx" presStyleIdx="0" presStyleCnt="1">
        <dgm:presLayoutVars>
          <dgm:bulletEnabled val="1"/>
        </dgm:presLayoutVars>
      </dgm:prSet>
      <dgm:spPr/>
      <dgm:t>
        <a:bodyPr/>
        <a:lstStyle/>
        <a:p>
          <a:endParaRPr lang="es-CO"/>
        </a:p>
      </dgm:t>
    </dgm:pt>
    <dgm:pt modelId="{5A72FB8A-C7EA-4E6C-A7EF-43557741CF5E}" type="pres">
      <dgm:prSet presAssocID="{8FC1D980-F902-4734-BF6C-E5BE2CF2D2BC}" presName="parentText" presStyleLbl="node1" presStyleIdx="1" presStyleCnt="2">
        <dgm:presLayoutVars>
          <dgm:chMax val="0"/>
          <dgm:bulletEnabled val="1"/>
        </dgm:presLayoutVars>
      </dgm:prSet>
      <dgm:spPr/>
      <dgm:t>
        <a:bodyPr/>
        <a:lstStyle/>
        <a:p>
          <a:endParaRPr lang="es-CO"/>
        </a:p>
      </dgm:t>
    </dgm:pt>
  </dgm:ptLst>
  <dgm:cxnLst>
    <dgm:cxn modelId="{4CE1AEC5-C5B1-4672-A0D0-A795B4086022}" type="presOf" srcId="{56E14AAC-8684-4FCE-AB2D-E6D3C8675ED4}" destId="{B0778B35-1E8C-4ADE-A7AF-C186EB686CBC}" srcOrd="0" destOrd="0" presId="urn:microsoft.com/office/officeart/2005/8/layout/vList2"/>
    <dgm:cxn modelId="{562F8047-7720-49A7-8D22-1F2C7E8DE3D6}" type="presOf" srcId="{C4FFAA43-92AA-43F3-9A27-9E7A2710C8A4}" destId="{800BB9E0-E931-49A3-8DA7-154A66B81CE1}" srcOrd="0" destOrd="0" presId="urn:microsoft.com/office/officeart/2005/8/layout/vList2"/>
    <dgm:cxn modelId="{73041188-5037-4195-AB8D-99DD62C8664A}" type="presOf" srcId="{621DA211-3785-4891-8388-ACEE572C86C7}" destId="{9DA28097-1941-4027-A63F-6099CB52F7EE}" srcOrd="0" destOrd="0" presId="urn:microsoft.com/office/officeart/2005/8/layout/vList2"/>
    <dgm:cxn modelId="{7D1C3C51-F0C1-4F3D-AC4E-243B312FB92B}" srcId="{C4FFAA43-92AA-43F3-9A27-9E7A2710C8A4}" destId="{621DA211-3785-4891-8388-ACEE572C86C7}" srcOrd="0" destOrd="0" parTransId="{9E0002A0-9102-47D4-9BB7-8C297041A5AC}" sibTransId="{F74747B3-A9DD-490F-A839-770FDD8C8819}"/>
    <dgm:cxn modelId="{14DF504B-759A-4026-828B-2FFD32B87DF9}" srcId="{56E14AAC-8684-4FCE-AB2D-E6D3C8675ED4}" destId="{C4FFAA43-92AA-43F3-9A27-9E7A2710C8A4}" srcOrd="0" destOrd="0" parTransId="{A2E8E774-0BB4-4AFB-ACD7-5FDB2A73C39A}" sibTransId="{75353896-322B-45AC-8F4B-7DAA1AFB03F1}"/>
    <dgm:cxn modelId="{6739CB31-D13E-479C-953E-5FF03DABAF86}" srcId="{56E14AAC-8684-4FCE-AB2D-E6D3C8675ED4}" destId="{8FC1D980-F902-4734-BF6C-E5BE2CF2D2BC}" srcOrd="1" destOrd="0" parTransId="{F7CF527C-6C35-47D6-83AE-9892B2BF74F5}" sibTransId="{B5A65D40-B548-4A13-8EBA-5FB1A5E31778}"/>
    <dgm:cxn modelId="{6EAE1B30-84A4-4A15-A454-F8989BC1EC59}" type="presOf" srcId="{8FC1D980-F902-4734-BF6C-E5BE2CF2D2BC}" destId="{5A72FB8A-C7EA-4E6C-A7EF-43557741CF5E}" srcOrd="0" destOrd="0" presId="urn:microsoft.com/office/officeart/2005/8/layout/vList2"/>
    <dgm:cxn modelId="{0E5E1147-DD01-4AFE-8ED4-D1F2AE07B3D9}" type="presParOf" srcId="{B0778B35-1E8C-4ADE-A7AF-C186EB686CBC}" destId="{800BB9E0-E931-49A3-8DA7-154A66B81CE1}" srcOrd="0" destOrd="0" presId="urn:microsoft.com/office/officeart/2005/8/layout/vList2"/>
    <dgm:cxn modelId="{39449B3E-1DD6-400E-B9EB-5D143A1F860C}" type="presParOf" srcId="{B0778B35-1E8C-4ADE-A7AF-C186EB686CBC}" destId="{9DA28097-1941-4027-A63F-6099CB52F7EE}" srcOrd="1" destOrd="0" presId="urn:microsoft.com/office/officeart/2005/8/layout/vList2"/>
    <dgm:cxn modelId="{7EADCBB5-79F2-411C-B6C8-503EB29699C1}" type="presParOf" srcId="{B0778B35-1E8C-4ADE-A7AF-C186EB686CBC}" destId="{5A72FB8A-C7EA-4E6C-A7EF-43557741CF5E}"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0BB9E0-E931-49A3-8DA7-154A66B81CE1}">
      <dsp:nvSpPr>
        <dsp:cNvPr id="0" name=""/>
        <dsp:cNvSpPr/>
      </dsp:nvSpPr>
      <dsp:spPr>
        <a:xfrm>
          <a:off x="0" y="423476"/>
          <a:ext cx="8229600" cy="2148046"/>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l" defTabSz="1111250" rtl="0">
            <a:lnSpc>
              <a:spcPct val="90000"/>
            </a:lnSpc>
            <a:spcBef>
              <a:spcPct val="0"/>
            </a:spcBef>
            <a:spcAft>
              <a:spcPct val="35000"/>
            </a:spcAft>
          </a:pPr>
          <a:r>
            <a:rPr lang="es-CO" sz="2500" kern="1200" dirty="0" smtClean="0"/>
            <a:t>A causa del pecado, la humanidad había dejado de ser templo de Dios. Ensombrecido y contaminado por el pecado, el corazón del hombre no revelaba la gloria del Ser divino.</a:t>
          </a:r>
          <a:endParaRPr lang="es-CO" sz="2500" kern="1200" dirty="0"/>
        </a:p>
      </dsp:txBody>
      <dsp:txXfrm>
        <a:off x="104859" y="528335"/>
        <a:ext cx="8019882" cy="1938328"/>
      </dsp:txXfrm>
    </dsp:sp>
    <dsp:sp modelId="{9DA28097-1941-4027-A63F-6099CB52F7EE}">
      <dsp:nvSpPr>
        <dsp:cNvPr id="0" name=""/>
        <dsp:cNvSpPr/>
      </dsp:nvSpPr>
      <dsp:spPr>
        <a:xfrm>
          <a:off x="0" y="2571523"/>
          <a:ext cx="8229600" cy="9056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1290" tIns="31750" rIns="177800" bIns="31750" numCol="1" spcCol="1270" anchor="t" anchorCtr="0">
          <a:noAutofit/>
        </a:bodyPr>
        <a:lstStyle/>
        <a:p>
          <a:pPr marL="228600" lvl="1" indent="-228600" algn="l" defTabSz="889000" rtl="0">
            <a:lnSpc>
              <a:spcPct val="90000"/>
            </a:lnSpc>
            <a:spcBef>
              <a:spcPct val="0"/>
            </a:spcBef>
            <a:spcAft>
              <a:spcPct val="20000"/>
            </a:spcAft>
            <a:buChar char="••"/>
          </a:pPr>
          <a:r>
            <a:rPr lang="es-CO" sz="2000" kern="1200" dirty="0" smtClean="0"/>
            <a:t>Pero por la encarnación del Hijo de Dios, se cumple el propósito del Cielo. Dios mora en la humanidad, y mediante la gracia salvadora, el corazón del hombre vuelve a ser su templo. Ver </a:t>
          </a:r>
          <a:r>
            <a:rPr lang="es-CO" sz="2000" b="1" u="sng" kern="1200" dirty="0" smtClean="0">
              <a:solidFill>
                <a:srgbClr val="FF0000"/>
              </a:solidFill>
            </a:rPr>
            <a:t>(Gál.2:20).</a:t>
          </a:r>
          <a:endParaRPr lang="es-CO" sz="2000" b="1" u="sng" kern="1200" dirty="0">
            <a:solidFill>
              <a:srgbClr val="FF0000"/>
            </a:solidFill>
          </a:endParaRPr>
        </a:p>
      </dsp:txBody>
      <dsp:txXfrm>
        <a:off x="0" y="2571523"/>
        <a:ext cx="8229600" cy="905625"/>
      </dsp:txXfrm>
    </dsp:sp>
    <dsp:sp modelId="{5A72FB8A-C7EA-4E6C-A7EF-43557741CF5E}">
      <dsp:nvSpPr>
        <dsp:cNvPr id="0" name=""/>
        <dsp:cNvSpPr/>
      </dsp:nvSpPr>
      <dsp:spPr>
        <a:xfrm>
          <a:off x="0" y="3477148"/>
          <a:ext cx="8229600" cy="2148046"/>
        </a:xfrm>
        <a:prstGeom prst="roundRect">
          <a:avLst/>
        </a:prstGeom>
        <a:solidFill>
          <a:srgbClr val="00206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l" defTabSz="1111250" rtl="0">
            <a:lnSpc>
              <a:spcPct val="90000"/>
            </a:lnSpc>
            <a:spcBef>
              <a:spcPct val="0"/>
            </a:spcBef>
            <a:spcAft>
              <a:spcPct val="35000"/>
            </a:spcAft>
          </a:pPr>
          <a:r>
            <a:rPr lang="es-CO" sz="2500" kern="1200" dirty="0" smtClean="0"/>
            <a:t>Dios quería que el templo de Jerusalén fuese un testimonio continuo del alto destino ofrecido a cada alma. Pero los judíos no habían comprendido el significado del edificio que consideraban con tanto orgullo. </a:t>
          </a:r>
          <a:r>
            <a:rPr lang="es-CO" sz="2500" u="sng" kern="1200" dirty="0" smtClean="0"/>
            <a:t>No se entregaban a sí mismos como santuarios del Espíritu divino. </a:t>
          </a:r>
          <a:endParaRPr lang="es-CO" sz="2500" u="sng" kern="1200" dirty="0"/>
        </a:p>
      </dsp:txBody>
      <dsp:txXfrm>
        <a:off x="104859" y="3582007"/>
        <a:ext cx="8019882" cy="193832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D8055D88-3033-4B49-91A8-513A89E9BA9E}" type="datetimeFigureOut">
              <a:rPr lang="es-CO" smtClean="0"/>
              <a:t>24/04/2016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37DA0491-F257-4C78-BB92-C20F8868F102}" type="slidenum">
              <a:rPr lang="es-CO" smtClean="0"/>
              <a:t>‹Nº›</a:t>
            </a:fld>
            <a:endParaRPr lang="es-CO"/>
          </a:p>
        </p:txBody>
      </p:sp>
    </p:spTree>
    <p:extLst>
      <p:ext uri="{BB962C8B-B14F-4D97-AF65-F5344CB8AC3E}">
        <p14:creationId xmlns:p14="http://schemas.microsoft.com/office/powerpoint/2010/main" val="34936737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D8055D88-3033-4B49-91A8-513A89E9BA9E}" type="datetimeFigureOut">
              <a:rPr lang="es-CO" smtClean="0"/>
              <a:t>24/04/2016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37DA0491-F257-4C78-BB92-C20F8868F102}" type="slidenum">
              <a:rPr lang="es-CO" smtClean="0"/>
              <a:t>‹Nº›</a:t>
            </a:fld>
            <a:endParaRPr lang="es-CO"/>
          </a:p>
        </p:txBody>
      </p:sp>
    </p:spTree>
    <p:extLst>
      <p:ext uri="{BB962C8B-B14F-4D97-AF65-F5344CB8AC3E}">
        <p14:creationId xmlns:p14="http://schemas.microsoft.com/office/powerpoint/2010/main" val="9502041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D8055D88-3033-4B49-91A8-513A89E9BA9E}" type="datetimeFigureOut">
              <a:rPr lang="es-CO" smtClean="0"/>
              <a:t>24/04/2016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37DA0491-F257-4C78-BB92-C20F8868F102}" type="slidenum">
              <a:rPr lang="es-CO" smtClean="0"/>
              <a:t>‹Nº›</a:t>
            </a:fld>
            <a:endParaRPr lang="es-CO"/>
          </a:p>
        </p:txBody>
      </p:sp>
    </p:spTree>
    <p:extLst>
      <p:ext uri="{BB962C8B-B14F-4D97-AF65-F5344CB8AC3E}">
        <p14:creationId xmlns:p14="http://schemas.microsoft.com/office/powerpoint/2010/main" val="1772101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D8055D88-3033-4B49-91A8-513A89E9BA9E}" type="datetimeFigureOut">
              <a:rPr lang="es-CO" smtClean="0"/>
              <a:t>24/04/2016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37DA0491-F257-4C78-BB92-C20F8868F102}" type="slidenum">
              <a:rPr lang="es-CO" smtClean="0"/>
              <a:t>‹Nº›</a:t>
            </a:fld>
            <a:endParaRPr lang="es-CO"/>
          </a:p>
        </p:txBody>
      </p:sp>
    </p:spTree>
    <p:extLst>
      <p:ext uri="{BB962C8B-B14F-4D97-AF65-F5344CB8AC3E}">
        <p14:creationId xmlns:p14="http://schemas.microsoft.com/office/powerpoint/2010/main" val="14694446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D8055D88-3033-4B49-91A8-513A89E9BA9E}" type="datetimeFigureOut">
              <a:rPr lang="es-CO" smtClean="0"/>
              <a:t>24/04/2016</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37DA0491-F257-4C78-BB92-C20F8868F102}" type="slidenum">
              <a:rPr lang="es-CO" smtClean="0"/>
              <a:t>‹Nº›</a:t>
            </a:fld>
            <a:endParaRPr lang="es-CO"/>
          </a:p>
        </p:txBody>
      </p:sp>
    </p:spTree>
    <p:extLst>
      <p:ext uri="{BB962C8B-B14F-4D97-AF65-F5344CB8AC3E}">
        <p14:creationId xmlns:p14="http://schemas.microsoft.com/office/powerpoint/2010/main" val="37291806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D8055D88-3033-4B49-91A8-513A89E9BA9E}" type="datetimeFigureOut">
              <a:rPr lang="es-CO" smtClean="0"/>
              <a:t>24/04/2016</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37DA0491-F257-4C78-BB92-C20F8868F102}" type="slidenum">
              <a:rPr lang="es-CO" smtClean="0"/>
              <a:t>‹Nº›</a:t>
            </a:fld>
            <a:endParaRPr lang="es-CO"/>
          </a:p>
        </p:txBody>
      </p:sp>
    </p:spTree>
    <p:extLst>
      <p:ext uri="{BB962C8B-B14F-4D97-AF65-F5344CB8AC3E}">
        <p14:creationId xmlns:p14="http://schemas.microsoft.com/office/powerpoint/2010/main" val="42779722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8055D88-3033-4B49-91A8-513A89E9BA9E}" type="datetimeFigureOut">
              <a:rPr lang="es-CO" smtClean="0"/>
              <a:t>24/04/2016</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37DA0491-F257-4C78-BB92-C20F8868F102}" type="slidenum">
              <a:rPr lang="es-CO" smtClean="0"/>
              <a:t>‹Nº›</a:t>
            </a:fld>
            <a:endParaRPr lang="es-CO"/>
          </a:p>
        </p:txBody>
      </p:sp>
    </p:spTree>
    <p:extLst>
      <p:ext uri="{BB962C8B-B14F-4D97-AF65-F5344CB8AC3E}">
        <p14:creationId xmlns:p14="http://schemas.microsoft.com/office/powerpoint/2010/main" val="27119244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8055D88-3033-4B49-91A8-513A89E9BA9E}" type="datetimeFigureOut">
              <a:rPr lang="es-CO" smtClean="0"/>
              <a:t>24/04/2016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37DA0491-F257-4C78-BB92-C20F8868F102}" type="slidenum">
              <a:rPr lang="es-CO" smtClean="0"/>
              <a:t>‹Nº›</a:t>
            </a:fld>
            <a:endParaRPr lang="es-CO"/>
          </a:p>
        </p:txBody>
      </p:sp>
    </p:spTree>
    <p:extLst>
      <p:ext uri="{BB962C8B-B14F-4D97-AF65-F5344CB8AC3E}">
        <p14:creationId xmlns:p14="http://schemas.microsoft.com/office/powerpoint/2010/main" val="8370015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8055D88-3033-4B49-91A8-513A89E9BA9E}" type="datetimeFigureOut">
              <a:rPr lang="es-CO" smtClean="0"/>
              <a:t>24/04/2016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37DA0491-F257-4C78-BB92-C20F8868F102}" type="slidenum">
              <a:rPr lang="es-CO" smtClean="0"/>
              <a:t>‹Nº›</a:t>
            </a:fld>
            <a:endParaRPr lang="es-CO"/>
          </a:p>
        </p:txBody>
      </p:sp>
    </p:spTree>
    <p:extLst>
      <p:ext uri="{BB962C8B-B14F-4D97-AF65-F5344CB8AC3E}">
        <p14:creationId xmlns:p14="http://schemas.microsoft.com/office/powerpoint/2010/main" val="28325148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D8055D88-3033-4B49-91A8-513A89E9BA9E}" type="datetimeFigureOut">
              <a:rPr lang="es-CO" smtClean="0"/>
              <a:t>24/04/2016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37DA0491-F257-4C78-BB92-C20F8868F102}" type="slidenum">
              <a:rPr lang="es-CO" smtClean="0"/>
              <a:t>‹Nº›</a:t>
            </a:fld>
            <a:endParaRPr lang="es-CO"/>
          </a:p>
        </p:txBody>
      </p:sp>
    </p:spTree>
    <p:extLst>
      <p:ext uri="{BB962C8B-B14F-4D97-AF65-F5344CB8AC3E}">
        <p14:creationId xmlns:p14="http://schemas.microsoft.com/office/powerpoint/2010/main" val="36298799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D8055D88-3033-4B49-91A8-513A89E9BA9E}" type="datetimeFigureOut">
              <a:rPr lang="es-CO" smtClean="0"/>
              <a:t>24/04/2016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37DA0491-F257-4C78-BB92-C20F8868F102}" type="slidenum">
              <a:rPr lang="es-CO" smtClean="0"/>
              <a:t>‹Nº›</a:t>
            </a:fld>
            <a:endParaRPr lang="es-CO"/>
          </a:p>
        </p:txBody>
      </p:sp>
    </p:spTree>
    <p:extLst>
      <p:ext uri="{BB962C8B-B14F-4D97-AF65-F5344CB8AC3E}">
        <p14:creationId xmlns:p14="http://schemas.microsoft.com/office/powerpoint/2010/main" val="10628216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8055D88-3033-4B49-91A8-513A89E9BA9E}" type="datetimeFigureOut">
              <a:rPr lang="es-CO" smtClean="0"/>
              <a:t>24/04/2016</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DA0491-F257-4C78-BB92-C20F8868F102}" type="slidenum">
              <a:rPr lang="es-CO" smtClean="0"/>
              <a:t>‹Nº›</a:t>
            </a:fld>
            <a:endParaRPr lang="es-CO"/>
          </a:p>
        </p:txBody>
      </p:sp>
    </p:spTree>
    <p:extLst>
      <p:ext uri="{BB962C8B-B14F-4D97-AF65-F5344CB8AC3E}">
        <p14:creationId xmlns:p14="http://schemas.microsoft.com/office/powerpoint/2010/main" val="27915158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480720"/>
          </a:xfrm>
        </p:spPr>
        <p:txBody>
          <a:bodyPr>
            <a:normAutofit/>
          </a:bodyPr>
          <a:lstStyle/>
          <a:p>
            <a:pPr marL="0" indent="0" algn="ctr">
              <a:buNone/>
            </a:pPr>
            <a:r>
              <a:rPr lang="es-CO" sz="5400" dirty="0" smtClean="0"/>
              <a:t>N°7</a:t>
            </a:r>
          </a:p>
          <a:p>
            <a:pPr marL="0" indent="0" algn="ctr">
              <a:buNone/>
            </a:pPr>
            <a:r>
              <a:rPr lang="es-CO" sz="5400" dirty="0" smtClean="0"/>
              <a:t>Cuidar </a:t>
            </a:r>
            <a:r>
              <a:rPr lang="es-CO" sz="5400" dirty="0" smtClean="0"/>
              <a:t>las avenidas del alma: </a:t>
            </a:r>
          </a:p>
          <a:p>
            <a:pPr marL="0" indent="0" algn="ctr">
              <a:buNone/>
            </a:pPr>
            <a:endParaRPr lang="es-CO" sz="5400" dirty="0" smtClean="0">
              <a:latin typeface="Algerian" pitchFamily="82" charset="0"/>
            </a:endParaRPr>
          </a:p>
          <a:p>
            <a:pPr marL="0" indent="0" algn="ctr">
              <a:buNone/>
            </a:pPr>
            <a:r>
              <a:rPr lang="es-CO" sz="5400" dirty="0" smtClean="0">
                <a:latin typeface="Algerian" pitchFamily="82" charset="0"/>
              </a:rPr>
              <a:t>Somos templo del espíritu santo.</a:t>
            </a:r>
            <a:endParaRPr lang="es-CO" sz="5400" dirty="0">
              <a:latin typeface="Algerian" pitchFamily="82" charset="0"/>
            </a:endParaRPr>
          </a:p>
        </p:txBody>
      </p:sp>
    </p:spTree>
    <p:extLst>
      <p:ext uri="{BB962C8B-B14F-4D97-AF65-F5344CB8AC3E}">
        <p14:creationId xmlns:p14="http://schemas.microsoft.com/office/powerpoint/2010/main" val="3788798967"/>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orthographicFront"/>
            <a:lightRig rig="threePt" dir="t"/>
          </a:scene3d>
          <a:sp3d>
            <a:bevelT w="165100" prst="coolSlant"/>
          </a:sp3d>
        </p:spPr>
        <p:txBody>
          <a:bodyPr>
            <a:normAutofit/>
          </a:bodyPr>
          <a:lstStyle/>
          <a:p>
            <a:r>
              <a:rPr lang="es-CO" sz="4800" b="1" dirty="0" smtClean="0"/>
              <a:t>Recuerda siempre que</a:t>
            </a:r>
            <a:endParaRPr lang="es-CO" sz="4800" b="1"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648" y="1628800"/>
            <a:ext cx="6696744" cy="3816424"/>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403648" y="5733256"/>
            <a:ext cx="6696744" cy="584775"/>
          </a:xfrm>
          <a:prstGeom prst="rect">
            <a:avLst/>
          </a:prstGeom>
          <a:solidFill>
            <a:schemeClr val="bg2">
              <a:lumMod val="75000"/>
            </a:schemeClr>
          </a:solidFill>
          <a:scene3d>
            <a:camera prst="orthographicFront"/>
            <a:lightRig rig="threePt" dir="t"/>
          </a:scene3d>
          <a:sp3d>
            <a:bevelT w="165100" prst="coolSlant"/>
          </a:sp3d>
        </p:spPr>
        <p:txBody>
          <a:bodyPr wrap="square">
            <a:spAutoFit/>
          </a:bodyPr>
          <a:lstStyle/>
          <a:p>
            <a:pPr algn="ctr"/>
            <a:r>
              <a:rPr lang="es-CO" sz="3200" b="1" dirty="0">
                <a:solidFill>
                  <a:srgbClr val="002060"/>
                </a:solidFill>
              </a:rPr>
              <a:t>Y un día tendrás que dar cuenta de él</a:t>
            </a:r>
          </a:p>
        </p:txBody>
      </p:sp>
    </p:spTree>
    <p:extLst>
      <p:ext uri="{BB962C8B-B14F-4D97-AF65-F5344CB8AC3E}">
        <p14:creationId xmlns:p14="http://schemas.microsoft.com/office/powerpoint/2010/main" val="1535534490"/>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orthographicFront"/>
            <a:lightRig rig="threePt" dir="t"/>
          </a:scene3d>
          <a:sp3d>
            <a:bevelT w="165100" prst="coolSlant"/>
          </a:sp3d>
        </p:spPr>
        <p:txBody>
          <a:bodyPr>
            <a:normAutofit/>
          </a:bodyPr>
          <a:lstStyle/>
          <a:p>
            <a:r>
              <a:rPr lang="es-CO" sz="5400" b="1" dirty="0"/>
              <a:t>Templos del Espíritu Santo</a:t>
            </a:r>
          </a:p>
        </p:txBody>
      </p:sp>
      <p:sp>
        <p:nvSpPr>
          <p:cNvPr id="3" name="2 Marcador de contenido"/>
          <p:cNvSpPr>
            <a:spLocks noGrp="1"/>
          </p:cNvSpPr>
          <p:nvPr>
            <p:ph idx="1"/>
          </p:nvPr>
        </p:nvSpPr>
        <p:spPr>
          <a:xfrm>
            <a:off x="457200" y="1600201"/>
            <a:ext cx="8229600" cy="1036712"/>
          </a:xfrm>
        </p:spPr>
        <p:txBody>
          <a:bodyPr>
            <a:normAutofit lnSpcReduction="10000"/>
          </a:bodyPr>
          <a:lstStyle/>
          <a:p>
            <a:r>
              <a:rPr lang="es-CO" b="1" dirty="0" smtClean="0">
                <a:solidFill>
                  <a:srgbClr val="FF0000"/>
                </a:solidFill>
              </a:rPr>
              <a:t>Juan 2:16</a:t>
            </a:r>
            <a:r>
              <a:rPr lang="es-CO" dirty="0" smtClean="0"/>
              <a:t>. </a:t>
            </a:r>
            <a:r>
              <a:rPr lang="es-CO" dirty="0"/>
              <a:t>“</a:t>
            </a:r>
            <a:r>
              <a:rPr lang="es-CO" dirty="0">
                <a:latin typeface="Agency FB" pitchFamily="34" charset="0"/>
              </a:rPr>
              <a:t>Quitad de aquí esto, y no hagáis la casa de mi Padre casa de mercado</a:t>
            </a:r>
            <a:r>
              <a:rPr lang="es-CO" dirty="0" smtClean="0"/>
              <a:t>.”</a:t>
            </a:r>
            <a:endParaRPr lang="es-CO"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2662859"/>
            <a:ext cx="1584176" cy="22685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725422" y="2672577"/>
            <a:ext cx="5904656" cy="2308324"/>
          </a:xfrm>
          <a:prstGeom prst="rect">
            <a:avLst/>
          </a:prstGeom>
        </p:spPr>
        <p:txBody>
          <a:bodyPr wrap="square">
            <a:spAutoFit/>
          </a:bodyPr>
          <a:lstStyle/>
          <a:p>
            <a:r>
              <a:rPr lang="es-CO" sz="2400" b="1" u="sng" dirty="0"/>
              <a:t>DTG pg. 132.2</a:t>
            </a:r>
            <a:r>
              <a:rPr lang="es-CO" sz="2400" b="1" dirty="0"/>
              <a:t> </a:t>
            </a:r>
            <a:r>
              <a:rPr lang="es-CO" sz="2400" dirty="0"/>
              <a:t>– En su templo – “En la purificación del templo, Jesús anunció su misión como Mesías y comenzó su obra. Aquel templo, erigido para morada de la presencia divina, estaba destinado a ser una lección objetiva para Israel y para el mundo. </a:t>
            </a:r>
          </a:p>
        </p:txBody>
      </p:sp>
      <p:sp>
        <p:nvSpPr>
          <p:cNvPr id="5" name="4 Rectángulo"/>
          <p:cNvSpPr/>
          <p:nvPr/>
        </p:nvSpPr>
        <p:spPr>
          <a:xfrm>
            <a:off x="251520" y="5239723"/>
            <a:ext cx="8568952" cy="1200329"/>
          </a:xfrm>
          <a:prstGeom prst="rect">
            <a:avLst/>
          </a:prstGeom>
          <a:solidFill>
            <a:schemeClr val="bg2">
              <a:lumMod val="75000"/>
            </a:schemeClr>
          </a:solidFill>
          <a:scene3d>
            <a:camera prst="orthographicFront"/>
            <a:lightRig rig="threePt" dir="t"/>
          </a:scene3d>
          <a:sp3d>
            <a:bevelT w="165100" prst="coolSlant"/>
          </a:sp3d>
        </p:spPr>
        <p:txBody>
          <a:bodyPr wrap="square">
            <a:spAutoFit/>
          </a:bodyPr>
          <a:lstStyle/>
          <a:p>
            <a:r>
              <a:rPr lang="es-CO" sz="2400" b="1" dirty="0">
                <a:solidFill>
                  <a:srgbClr val="002060"/>
                </a:solidFill>
              </a:rPr>
              <a:t>Desde las edades eternas, había sido el propósito de Dios que todo ser creado, desde el resplandeciente y santo serafín hasta el hombre, fuese un templo para que en él habitase el Creador.</a:t>
            </a:r>
          </a:p>
        </p:txBody>
      </p:sp>
      <p:sp>
        <p:nvSpPr>
          <p:cNvPr id="6" name="5 Rectángulo"/>
          <p:cNvSpPr/>
          <p:nvPr/>
        </p:nvSpPr>
        <p:spPr>
          <a:xfrm>
            <a:off x="8086992" y="2396770"/>
            <a:ext cx="1046119" cy="2800767"/>
          </a:xfrm>
          <a:prstGeom prst="rect">
            <a:avLst/>
          </a:prstGeom>
        </p:spPr>
        <p:txBody>
          <a:bodyPr wrap="square">
            <a:spAutoFit/>
          </a:bodyPr>
          <a:lstStyle/>
          <a:p>
            <a:pPr algn="ctr"/>
            <a:r>
              <a:rPr lang="es-CO" sz="1600" b="1" dirty="0" smtClean="0">
                <a:solidFill>
                  <a:srgbClr val="FF0000"/>
                </a:solidFill>
              </a:rPr>
              <a:t>Habían trocado </a:t>
            </a:r>
            <a:r>
              <a:rPr lang="es-CO" sz="1600" b="1" dirty="0">
                <a:solidFill>
                  <a:srgbClr val="FF0000"/>
                </a:solidFill>
              </a:rPr>
              <a:t>las cosas, solo </a:t>
            </a:r>
            <a:r>
              <a:rPr lang="es-CO" sz="1600" b="1" dirty="0" smtClean="0">
                <a:solidFill>
                  <a:srgbClr val="FF0000"/>
                </a:solidFill>
              </a:rPr>
              <a:t>les interesa lo material. No tenemos tiempo para Dios.</a:t>
            </a:r>
            <a:endParaRPr lang="es-CO" sz="1600" b="1" dirty="0">
              <a:solidFill>
                <a:srgbClr val="FF0000"/>
              </a:solidFill>
            </a:endParaRPr>
          </a:p>
        </p:txBody>
      </p:sp>
    </p:spTree>
    <p:extLst>
      <p:ext uri="{BB962C8B-B14F-4D97-AF65-F5344CB8AC3E}">
        <p14:creationId xmlns:p14="http://schemas.microsoft.com/office/powerpoint/2010/main" val="84572099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3 Marcador de contenido"/>
          <p:cNvGraphicFramePr>
            <a:graphicFrameLocks noGrp="1"/>
          </p:cNvGraphicFramePr>
          <p:nvPr>
            <p:ph idx="1"/>
            <p:extLst>
              <p:ext uri="{D42A27DB-BD31-4B8C-83A1-F6EECF244321}">
                <p14:modId xmlns:p14="http://schemas.microsoft.com/office/powerpoint/2010/main" val="2910153558"/>
              </p:ext>
            </p:extLst>
          </p:nvPr>
        </p:nvGraphicFramePr>
        <p:xfrm>
          <a:off x="457200" y="404664"/>
          <a:ext cx="8229600" cy="60486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30068594"/>
      </p:ext>
    </p:extLst>
  </p:cSld>
  <p:clrMapOvr>
    <a:masterClrMapping/>
  </p:clrMapOvr>
  <p:transition spd="slow">
    <p:wheel spokes="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orthographicFront"/>
            <a:lightRig rig="threePt" dir="t"/>
          </a:scene3d>
          <a:sp3d>
            <a:bevelT w="165100" prst="coolSlant"/>
          </a:sp3d>
        </p:spPr>
        <p:txBody>
          <a:bodyPr>
            <a:noAutofit/>
          </a:bodyPr>
          <a:lstStyle/>
          <a:p>
            <a:r>
              <a:rPr lang="es-CO" sz="2800" b="1" dirty="0" smtClean="0"/>
              <a:t>El Espíritu Santo se recibe en el momento del bautismo: Cuando somos consagrados para Dios.</a:t>
            </a:r>
            <a:endParaRPr lang="es-CO" sz="2800" b="1" dirty="0"/>
          </a:p>
        </p:txBody>
      </p:sp>
      <p:pic>
        <p:nvPicPr>
          <p:cNvPr id="717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07904" y="2348881"/>
            <a:ext cx="2376264" cy="2952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2348881"/>
            <a:ext cx="2304256" cy="2952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3"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00192" y="2348881"/>
            <a:ext cx="2520280" cy="2952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39552" y="5661248"/>
            <a:ext cx="7920880" cy="1077218"/>
          </a:xfrm>
          <a:prstGeom prst="rect">
            <a:avLst/>
          </a:prstGeom>
          <a:solidFill>
            <a:schemeClr val="bg2">
              <a:lumMod val="75000"/>
            </a:schemeClr>
          </a:solidFill>
          <a:scene3d>
            <a:camera prst="orthographicFront"/>
            <a:lightRig rig="threePt" dir="t"/>
          </a:scene3d>
          <a:sp3d>
            <a:bevelT w="165100" prst="coolSlant"/>
          </a:sp3d>
        </p:spPr>
        <p:txBody>
          <a:bodyPr wrap="square">
            <a:spAutoFit/>
          </a:bodyPr>
          <a:lstStyle/>
          <a:p>
            <a:pPr algn="ctr"/>
            <a:r>
              <a:rPr lang="es-CO" sz="3200" b="1" dirty="0"/>
              <a:t>Cuidar las avenidas del </a:t>
            </a:r>
            <a:r>
              <a:rPr lang="es-CO" sz="3200" b="1" dirty="0" smtClean="0"/>
              <a:t>alma, es no </a:t>
            </a:r>
            <a:r>
              <a:rPr lang="es-CO" sz="3200" b="1" dirty="0"/>
              <a:t>permitir que el pecado </a:t>
            </a:r>
            <a:r>
              <a:rPr lang="es-CO" sz="3200" b="1" dirty="0" smtClean="0"/>
              <a:t>more </a:t>
            </a:r>
            <a:r>
              <a:rPr lang="es-CO" sz="3200" b="1" dirty="0"/>
              <a:t>en nosotros.</a:t>
            </a:r>
          </a:p>
        </p:txBody>
      </p:sp>
    </p:spTree>
    <p:extLst>
      <p:ext uri="{BB962C8B-B14F-4D97-AF65-F5344CB8AC3E}">
        <p14:creationId xmlns:p14="http://schemas.microsoft.com/office/powerpoint/2010/main" val="83019504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260648"/>
            <a:ext cx="8784976" cy="6264696"/>
          </a:xfrm>
          <a:solidFill>
            <a:schemeClr val="bg1"/>
          </a:solidFill>
          <a:scene3d>
            <a:camera prst="orthographicFront"/>
            <a:lightRig rig="threePt" dir="t"/>
          </a:scene3d>
          <a:sp3d>
            <a:bevelT w="165100" prst="coolSlant"/>
          </a:sp3d>
        </p:spPr>
        <p:txBody>
          <a:bodyPr>
            <a:normAutofit fontScale="85000" lnSpcReduction="10000"/>
          </a:bodyPr>
          <a:lstStyle/>
          <a:p>
            <a:pPr lvl="1"/>
            <a:r>
              <a:rPr lang="es-CO" dirty="0"/>
              <a:t>Los atrios del templo de Jerusalén, llenos de tumulto de un tráfico profano, </a:t>
            </a:r>
            <a:r>
              <a:rPr lang="es-CO" u="sng" dirty="0"/>
              <a:t>representaban con demasiada exactitud el templo del corazón, contaminado por la presencia de las pasiones sensuales y de los pensamientos profanos</a:t>
            </a:r>
            <a:r>
              <a:rPr lang="es-CO" dirty="0"/>
              <a:t>. </a:t>
            </a:r>
            <a:r>
              <a:rPr lang="es-CO" dirty="0">
                <a:solidFill>
                  <a:srgbClr val="FF0000"/>
                </a:solidFill>
              </a:rPr>
              <a:t>Al limpiar el templo de los compradores y vendedores mundanales, Jesús anunció su misión de limpiar el corazón de la contaminación del pecado—de los deseos terrenales, de las concupiscencias egoístas, de los malos hábitos, que corrompen el alma.”</a:t>
            </a:r>
          </a:p>
          <a:p>
            <a:endParaRPr lang="es-CO" dirty="0"/>
          </a:p>
          <a:p>
            <a:r>
              <a:rPr lang="es-CO" b="1" u="sng" dirty="0"/>
              <a:t>1 Corintios 3:16-17 </a:t>
            </a:r>
            <a:r>
              <a:rPr lang="es-CO" dirty="0"/>
              <a:t>– </a:t>
            </a:r>
            <a:r>
              <a:rPr lang="es-CO" dirty="0">
                <a:latin typeface="Agency FB" pitchFamily="34" charset="0"/>
              </a:rPr>
              <a:t>“¿No sabéis que sois templo de Dios, y que el Espíritu de Dios mora en vosotros? Si alguno violare el templo de Dios, Dios destruirá al tal: porque el templo de Dios, el cual sois vosotros, santo es</a:t>
            </a:r>
            <a:r>
              <a:rPr lang="es-CO" dirty="0"/>
              <a:t>.”</a:t>
            </a:r>
          </a:p>
          <a:p>
            <a:endParaRPr lang="es-CO" dirty="0"/>
          </a:p>
          <a:p>
            <a:pPr lvl="1"/>
            <a:r>
              <a:rPr lang="es-CO" dirty="0"/>
              <a:t>Muchas veces relacionamos ese texto bíblico al hábito de comer, al peligro de las cosas que entran por la boca, </a:t>
            </a:r>
            <a:r>
              <a:rPr lang="es-CO" u="sng" dirty="0"/>
              <a:t>pero qué hay del peligro de lo que dejamos que entre por los otros sentidos, por los oídos, por los ojos?</a:t>
            </a:r>
          </a:p>
        </p:txBody>
      </p:sp>
    </p:spTree>
    <p:extLst>
      <p:ext uri="{BB962C8B-B14F-4D97-AF65-F5344CB8AC3E}">
        <p14:creationId xmlns:p14="http://schemas.microsoft.com/office/powerpoint/2010/main" val="1693701237"/>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barn(inVertical)">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7504" y="332656"/>
            <a:ext cx="8856984" cy="6336704"/>
          </a:xfrm>
          <a:solidFill>
            <a:schemeClr val="accent3">
              <a:lumMod val="20000"/>
              <a:lumOff val="80000"/>
            </a:schemeClr>
          </a:solidFill>
          <a:scene3d>
            <a:camera prst="orthographicFront"/>
            <a:lightRig rig="threePt" dir="t"/>
          </a:scene3d>
          <a:sp3d>
            <a:bevelT w="165100" prst="coolSlant"/>
          </a:sp3d>
        </p:spPr>
        <p:txBody>
          <a:bodyPr>
            <a:normAutofit fontScale="85000" lnSpcReduction="20000"/>
          </a:bodyPr>
          <a:lstStyle/>
          <a:p>
            <a:r>
              <a:rPr lang="es-CO" b="1" u="sng" dirty="0"/>
              <a:t>DTG pg. </a:t>
            </a:r>
            <a:r>
              <a:rPr lang="es-CO" b="1" u="sng" dirty="0" smtClean="0"/>
              <a:t>132.2 </a:t>
            </a:r>
            <a:r>
              <a:rPr lang="es-CO" dirty="0" smtClean="0"/>
              <a:t>dice: “Ningún </a:t>
            </a:r>
            <a:r>
              <a:rPr lang="es-CO" dirty="0"/>
              <a:t>hombre puede de por sí echar las malas huestes que se han posesionado del corazón. Sólo Cristo puede purificar el templo del alma. Pero no forzará la entrada. No viene a los corazones como antaño a su templo, sino que dice: ‘</a:t>
            </a:r>
            <a:r>
              <a:rPr lang="es-CO" dirty="0">
                <a:latin typeface="Agency FB" pitchFamily="34" charset="0"/>
              </a:rPr>
              <a:t>He aquí, yo estoy a la puerta y llamo: si alguno oyere mi voz y abriere la puerta, entraré a él</a:t>
            </a:r>
            <a:r>
              <a:rPr lang="es-CO" dirty="0"/>
              <a:t>’ </a:t>
            </a:r>
            <a:r>
              <a:rPr lang="es-CO" b="1" dirty="0">
                <a:solidFill>
                  <a:srgbClr val="FF0000"/>
                </a:solidFill>
              </a:rPr>
              <a:t>(Apocalipsis 3:20)</a:t>
            </a:r>
            <a:r>
              <a:rPr lang="es-CO" dirty="0"/>
              <a:t>. </a:t>
            </a:r>
            <a:endParaRPr lang="es-CO" dirty="0" smtClean="0"/>
          </a:p>
          <a:p>
            <a:endParaRPr lang="es-CO" dirty="0"/>
          </a:p>
          <a:p>
            <a:r>
              <a:rPr lang="es-CO" dirty="0" smtClean="0"/>
              <a:t>El </a:t>
            </a:r>
            <a:r>
              <a:rPr lang="es-CO" dirty="0"/>
              <a:t>vendrá, no solamente por un día; porque dice: ‘</a:t>
            </a:r>
            <a:r>
              <a:rPr lang="es-CO" dirty="0">
                <a:latin typeface="Agency FB" pitchFamily="34" charset="0"/>
              </a:rPr>
              <a:t>Habitaré y andaré en ellos;… y ellos serán mi pueblo</a:t>
            </a:r>
            <a:r>
              <a:rPr lang="es-CO" dirty="0"/>
              <a:t>’ </a:t>
            </a:r>
            <a:r>
              <a:rPr lang="es-CO" b="1" dirty="0">
                <a:solidFill>
                  <a:srgbClr val="FF0000"/>
                </a:solidFill>
              </a:rPr>
              <a:t>(2 Corintios 6:16). </a:t>
            </a:r>
            <a:r>
              <a:rPr lang="es-CO" dirty="0"/>
              <a:t>‘</a:t>
            </a:r>
            <a:r>
              <a:rPr lang="es-CO" dirty="0">
                <a:latin typeface="Agency FB" pitchFamily="34" charset="0"/>
              </a:rPr>
              <a:t>Él sujetará nuestras iniquidades, y echará en los profundos de la mar todos nuestros pecados</a:t>
            </a:r>
            <a:r>
              <a:rPr lang="es-CO" dirty="0"/>
              <a:t>’ </a:t>
            </a:r>
            <a:r>
              <a:rPr lang="es-CO" b="1" dirty="0">
                <a:solidFill>
                  <a:srgbClr val="FF0000"/>
                </a:solidFill>
              </a:rPr>
              <a:t>(Miqueas 7:19</a:t>
            </a:r>
            <a:r>
              <a:rPr lang="es-CO" b="1" dirty="0" smtClean="0">
                <a:solidFill>
                  <a:srgbClr val="FF0000"/>
                </a:solidFill>
              </a:rPr>
              <a:t>). </a:t>
            </a:r>
            <a:r>
              <a:rPr lang="es-CO" dirty="0" smtClean="0"/>
              <a:t>La parte más profunda del mar es de mas de 11 kilt</a:t>
            </a:r>
            <a:endParaRPr lang="es-CO" dirty="0"/>
          </a:p>
          <a:p>
            <a:endParaRPr lang="es-CO" dirty="0"/>
          </a:p>
          <a:p>
            <a:r>
              <a:rPr lang="es-CO" dirty="0"/>
              <a:t>Su presencia limpiará y santificará el alma, de manera que pueda ser un templo santo para el Señor, y una ‘</a:t>
            </a:r>
            <a:r>
              <a:rPr lang="es-CO" dirty="0">
                <a:latin typeface="Agency FB" pitchFamily="34" charset="0"/>
              </a:rPr>
              <a:t>morada de Dios, en virtud del Espíritu</a:t>
            </a:r>
            <a:r>
              <a:rPr lang="es-CO" dirty="0"/>
              <a:t>’ </a:t>
            </a:r>
            <a:r>
              <a:rPr lang="es-CO" dirty="0">
                <a:solidFill>
                  <a:srgbClr val="FF0000"/>
                </a:solidFill>
              </a:rPr>
              <a:t>(Efesios 2:21-22).”</a:t>
            </a:r>
          </a:p>
          <a:p>
            <a:endParaRPr lang="es-CO" dirty="0"/>
          </a:p>
          <a:p>
            <a:endParaRPr lang="es-CO" dirty="0"/>
          </a:p>
        </p:txBody>
      </p:sp>
    </p:spTree>
    <p:extLst>
      <p:ext uri="{BB962C8B-B14F-4D97-AF65-F5344CB8AC3E}">
        <p14:creationId xmlns:p14="http://schemas.microsoft.com/office/powerpoint/2010/main" val="226427953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barn(inVertical)">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90000"/>
            </a:schemeClr>
          </a:solidFill>
          <a:scene3d>
            <a:camera prst="orthographicFront"/>
            <a:lightRig rig="threePt" dir="t"/>
          </a:scene3d>
          <a:sp3d>
            <a:bevelT w="165100" prst="coolSlant"/>
          </a:sp3d>
        </p:spPr>
        <p:txBody>
          <a:bodyPr>
            <a:normAutofit/>
          </a:bodyPr>
          <a:lstStyle/>
          <a:p>
            <a:r>
              <a:rPr lang="es-CO" sz="6000" b="1" dirty="0"/>
              <a:t>Acariciar el </a:t>
            </a:r>
            <a:r>
              <a:rPr lang="es-CO" sz="6000" b="1" dirty="0" smtClean="0"/>
              <a:t>pecado</a:t>
            </a:r>
            <a:endParaRPr lang="es-CO" b="1" dirty="0"/>
          </a:p>
        </p:txBody>
      </p:sp>
      <p:sp>
        <p:nvSpPr>
          <p:cNvPr id="3" name="2 Marcador de contenido"/>
          <p:cNvSpPr>
            <a:spLocks noGrp="1"/>
          </p:cNvSpPr>
          <p:nvPr>
            <p:ph idx="1"/>
          </p:nvPr>
        </p:nvSpPr>
        <p:spPr>
          <a:xfrm>
            <a:off x="457200" y="1600200"/>
            <a:ext cx="5915000" cy="2116832"/>
          </a:xfrm>
        </p:spPr>
        <p:txBody>
          <a:bodyPr>
            <a:noAutofit/>
          </a:bodyPr>
          <a:lstStyle/>
          <a:p>
            <a:r>
              <a:rPr lang="es-CO" sz="2400" dirty="0" smtClean="0"/>
              <a:t>Ahora</a:t>
            </a:r>
            <a:r>
              <a:rPr lang="es-CO" sz="2400" dirty="0"/>
              <a:t>, muchos pensamos que podemos acariciar el pecado hasta que pase algo fuerte que nos muestre claramente que estamos en la hora final. </a:t>
            </a:r>
            <a:r>
              <a:rPr lang="es-CO" sz="2400" dirty="0">
                <a:solidFill>
                  <a:srgbClr val="FF0000"/>
                </a:solidFill>
              </a:rPr>
              <a:t>Muchos piensan que la ley dominical va a salir en todas las noticias y entonces es el momento de ‘ponerse las pilas</a:t>
            </a:r>
            <a:r>
              <a:rPr lang="es-CO" sz="2400" dirty="0" smtClean="0">
                <a:solidFill>
                  <a:srgbClr val="FF0000"/>
                </a:solidFill>
              </a:rPr>
              <a:t>.’</a:t>
            </a:r>
            <a:endParaRPr lang="es-CO" sz="2400" dirty="0">
              <a:solidFill>
                <a:srgbClr val="FF0000"/>
              </a:solidFill>
            </a:endParaRP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1712862"/>
            <a:ext cx="2405236" cy="2292202"/>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83568" y="4365104"/>
            <a:ext cx="7704856" cy="1938992"/>
          </a:xfrm>
          <a:prstGeom prst="rect">
            <a:avLst/>
          </a:prstGeom>
          <a:solidFill>
            <a:schemeClr val="bg2">
              <a:lumMod val="90000"/>
            </a:schemeClr>
          </a:solidFill>
          <a:scene3d>
            <a:camera prst="orthographicFront"/>
            <a:lightRig rig="threePt" dir="t"/>
          </a:scene3d>
          <a:sp3d>
            <a:bevelT w="165100" prst="coolSlant"/>
          </a:sp3d>
        </p:spPr>
        <p:txBody>
          <a:bodyPr wrap="square">
            <a:spAutoFit/>
          </a:bodyPr>
          <a:lstStyle/>
          <a:p>
            <a:r>
              <a:rPr lang="es-CO" sz="2000" b="1" u="sng" dirty="0"/>
              <a:t>1MCP pg. 28.3 </a:t>
            </a:r>
            <a:r>
              <a:rPr lang="es-CO" sz="2400" dirty="0"/>
              <a:t>– “Nadie se lisonjee pensando que los pecados acariciados por un tiempo pueden ser fácilmente abandonados en algún momento futuro. Esto no es así. Todo pecado acariciado debilita el carácter y fortalece el hábito; y el resultado es una depravación física, mental y moral.</a:t>
            </a:r>
          </a:p>
        </p:txBody>
      </p:sp>
    </p:spTree>
    <p:extLst>
      <p:ext uri="{BB962C8B-B14F-4D97-AF65-F5344CB8AC3E}">
        <p14:creationId xmlns:p14="http://schemas.microsoft.com/office/powerpoint/2010/main" val="403413909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solidFill>
            <a:schemeClr val="accent4">
              <a:lumMod val="20000"/>
              <a:lumOff val="80000"/>
            </a:schemeClr>
          </a:solidFill>
          <a:scene3d>
            <a:camera prst="orthographicFront"/>
            <a:lightRig rig="threePt" dir="t"/>
          </a:scene3d>
          <a:sp3d>
            <a:bevelT w="165100" prst="coolSlant"/>
          </a:sp3d>
        </p:spPr>
        <p:txBody>
          <a:bodyPr>
            <a:normAutofit lnSpcReduction="10000"/>
          </a:bodyPr>
          <a:lstStyle/>
          <a:p>
            <a:pPr marL="0" indent="0" algn="ctr">
              <a:buNone/>
            </a:pPr>
            <a:r>
              <a:rPr lang="es-CO" dirty="0"/>
              <a:t>Ustedes pueden arrepentirse del mal que han hecho, y encaminar sus pies por senderos rectos; </a:t>
            </a:r>
            <a:r>
              <a:rPr lang="es-CO" u="sng" dirty="0"/>
              <a:t>pero el amoldamiento de su mente y su familiaridad con el mal, les harán difícil distinguir entre lo correcto y lo erróneo</a:t>
            </a:r>
            <a:r>
              <a:rPr lang="es-CO" dirty="0"/>
              <a:t>. </a:t>
            </a:r>
            <a:endParaRPr lang="es-CO" dirty="0" smtClean="0"/>
          </a:p>
          <a:p>
            <a:pPr marL="0" indent="0" algn="ctr">
              <a:buNone/>
            </a:pPr>
            <a:endParaRPr lang="es-CO" dirty="0"/>
          </a:p>
          <a:p>
            <a:pPr marL="0" indent="0" algn="ctr">
              <a:buNone/>
            </a:pPr>
            <a:r>
              <a:rPr lang="es-CO" b="1" dirty="0" smtClean="0">
                <a:solidFill>
                  <a:srgbClr val="FF0000"/>
                </a:solidFill>
              </a:rPr>
              <a:t>Mediante </a:t>
            </a:r>
            <a:r>
              <a:rPr lang="es-CO" b="1" dirty="0">
                <a:solidFill>
                  <a:srgbClr val="FF0000"/>
                </a:solidFill>
              </a:rPr>
              <a:t>los malos hábitos que ustedes han formado, Satanás los asaltará repetidas veces</a:t>
            </a:r>
            <a:r>
              <a:rPr lang="es-CO" b="1" dirty="0" smtClean="0">
                <a:solidFill>
                  <a:srgbClr val="FF0000"/>
                </a:solidFill>
              </a:rPr>
              <a:t>.”</a:t>
            </a:r>
          </a:p>
          <a:p>
            <a:pPr algn="ctr"/>
            <a:endParaRPr lang="es-CO" dirty="0" smtClean="0"/>
          </a:p>
          <a:p>
            <a:pPr marL="0" indent="0" algn="ctr">
              <a:buNone/>
            </a:pPr>
            <a:r>
              <a:rPr lang="es-CO" sz="3600" b="1" dirty="0" smtClean="0"/>
              <a:t>¿</a:t>
            </a:r>
            <a:r>
              <a:rPr lang="es-CO" sz="3600" b="1" dirty="0"/>
              <a:t>Cuál es el riesgo de persistir en los malos hábitos, en los pecados acariciados</a:t>
            </a:r>
            <a:r>
              <a:rPr lang="es-CO" sz="3600" b="1" dirty="0" smtClean="0"/>
              <a:t>?</a:t>
            </a:r>
            <a:endParaRPr lang="es-CO" sz="3600" b="1" dirty="0"/>
          </a:p>
          <a:p>
            <a:endParaRPr lang="es-CO" dirty="0"/>
          </a:p>
          <a:p>
            <a:endParaRPr lang="es-CO" dirty="0"/>
          </a:p>
          <a:p>
            <a:endParaRPr lang="es-CO" dirty="0"/>
          </a:p>
          <a:p>
            <a:endParaRPr lang="es-CO" dirty="0"/>
          </a:p>
        </p:txBody>
      </p:sp>
    </p:spTree>
    <p:extLst>
      <p:ext uri="{BB962C8B-B14F-4D97-AF65-F5344CB8AC3E}">
        <p14:creationId xmlns:p14="http://schemas.microsoft.com/office/powerpoint/2010/main" val="178627755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90000"/>
            </a:schemeClr>
          </a:solidFill>
          <a:scene3d>
            <a:camera prst="orthographicFront"/>
            <a:lightRig rig="threePt" dir="t"/>
          </a:scene3d>
          <a:sp3d>
            <a:bevelT w="165100" prst="coolSlant"/>
          </a:sp3d>
        </p:spPr>
        <p:txBody>
          <a:bodyPr>
            <a:normAutofit fontScale="90000"/>
          </a:bodyPr>
          <a:lstStyle/>
          <a:p>
            <a:r>
              <a:rPr lang="es-CO" b="1" dirty="0" smtClean="0"/>
              <a:t>Contraste entre Juan </a:t>
            </a:r>
            <a:r>
              <a:rPr lang="es-CO" b="1" dirty="0"/>
              <a:t>vs </a:t>
            </a:r>
            <a:r>
              <a:rPr lang="es-CO" b="1" dirty="0" smtClean="0"/>
              <a:t>Judas: en cuanto a cuidar las avenidas del alma</a:t>
            </a:r>
            <a:endParaRPr lang="es-CO" b="1" dirty="0"/>
          </a:p>
        </p:txBody>
      </p:sp>
      <p:sp>
        <p:nvSpPr>
          <p:cNvPr id="3" name="2 Marcador de contenido"/>
          <p:cNvSpPr>
            <a:spLocks noGrp="1"/>
          </p:cNvSpPr>
          <p:nvPr>
            <p:ph idx="1"/>
          </p:nvPr>
        </p:nvSpPr>
        <p:spPr>
          <a:xfrm>
            <a:off x="107504" y="1600200"/>
            <a:ext cx="8784976" cy="5069160"/>
          </a:xfrm>
          <a:solidFill>
            <a:schemeClr val="accent3">
              <a:lumMod val="20000"/>
              <a:lumOff val="80000"/>
            </a:schemeClr>
          </a:solidFill>
        </p:spPr>
        <p:txBody>
          <a:bodyPr>
            <a:normAutofit fontScale="70000" lnSpcReduction="20000"/>
          </a:bodyPr>
          <a:lstStyle/>
          <a:p>
            <a:r>
              <a:rPr lang="es-CO" sz="3800" b="1" u="sng" dirty="0" smtClean="0"/>
              <a:t> HAp </a:t>
            </a:r>
            <a:r>
              <a:rPr lang="es-CO" sz="3800" b="1" u="sng" dirty="0"/>
              <a:t>pg. 445.2</a:t>
            </a:r>
            <a:r>
              <a:rPr lang="es-CO" sz="3800" b="1" dirty="0"/>
              <a:t> </a:t>
            </a:r>
            <a:r>
              <a:rPr lang="es-CO" dirty="0"/>
              <a:t>– “En notable contraste con la obra de santificación realizada en la vida de Juan está la experiencia de su condiscípulo Judas. Así como su compañero, </a:t>
            </a:r>
            <a:r>
              <a:rPr lang="es-CO" dirty="0">
                <a:solidFill>
                  <a:srgbClr val="FF0000"/>
                </a:solidFill>
              </a:rPr>
              <a:t>éste profesaba ser discípulo de Cristo, pero poseía solamente la forma de piedad. No era insensible a la hermosura del carácter de Cristo; y a menudo, mientras oía las palabras del Salvador, afloraba la convicción de su culpabilidad; pero no humilló su corazón ni confesó sus pecados. Resistiendo a la influencia divina deshonró al Maestro a quien profesaba amar.</a:t>
            </a:r>
          </a:p>
          <a:p>
            <a:endParaRPr lang="es-CO" dirty="0"/>
          </a:p>
          <a:p>
            <a:pPr marL="0" indent="0">
              <a:buNone/>
            </a:pPr>
            <a:r>
              <a:rPr lang="es-CO" u="sng" dirty="0"/>
              <a:t>Juan luchó fervorosamente contra sus defectos; pero Judas violó su conciencia y cedió a la tentación, ligándose con mayor seguridad a sus malos hábitos</a:t>
            </a:r>
            <a:r>
              <a:rPr lang="es-CO" dirty="0"/>
              <a:t>. La práctica de las verdades que Cristo enseñaba se oponía a sus deseos y propósitos, y no quiso renunciar a sus ideas a fin de recibir la sabiduría del cielo. </a:t>
            </a:r>
            <a:r>
              <a:rPr lang="es-CO" u="sng" dirty="0"/>
              <a:t>En vez de caminar en la luz, escogió andar en las tinieblas. Acarició deseos perversos, la codicia, pasiones de venganza, obscuros y sombríos pensamientos, hasta que Satanás obtuvo la dirección completa de su vida.”</a:t>
            </a:r>
          </a:p>
          <a:p>
            <a:endParaRPr lang="es-CO" dirty="0"/>
          </a:p>
        </p:txBody>
      </p:sp>
    </p:spTree>
    <p:extLst>
      <p:ext uri="{BB962C8B-B14F-4D97-AF65-F5344CB8AC3E}">
        <p14:creationId xmlns:p14="http://schemas.microsoft.com/office/powerpoint/2010/main" val="336573942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solidFill>
            <a:schemeClr val="bg1">
              <a:lumMod val="95000"/>
            </a:schemeClr>
          </a:solidFill>
          <a:scene3d>
            <a:camera prst="orthographicFront"/>
            <a:lightRig rig="threePt" dir="t"/>
          </a:scene3d>
          <a:sp3d>
            <a:bevelT w="165100" prst="coolSlant"/>
          </a:sp3d>
        </p:spPr>
        <p:txBody>
          <a:bodyPr>
            <a:normAutofit fontScale="77500" lnSpcReduction="20000"/>
          </a:bodyPr>
          <a:lstStyle/>
          <a:p>
            <a:r>
              <a:rPr lang="es-CO" sz="3400" b="1" u="sng" dirty="0"/>
              <a:t>HAp pg. 446.1 </a:t>
            </a:r>
            <a:r>
              <a:rPr lang="es-CO" dirty="0"/>
              <a:t>– “Juan y Judas representaban a los que profesan ser seguidores de Cristo. </a:t>
            </a:r>
            <a:endParaRPr lang="es-CO" dirty="0" smtClean="0"/>
          </a:p>
          <a:p>
            <a:pPr lvl="1"/>
            <a:r>
              <a:rPr lang="es-CO" sz="3400" b="1" dirty="0" smtClean="0"/>
              <a:t>1</a:t>
            </a:r>
            <a:r>
              <a:rPr lang="es-CO" dirty="0" smtClean="0"/>
              <a:t>. </a:t>
            </a:r>
            <a:r>
              <a:rPr lang="es-CO" dirty="0" smtClean="0">
                <a:solidFill>
                  <a:srgbClr val="FF0000"/>
                </a:solidFill>
              </a:rPr>
              <a:t>Ambos </a:t>
            </a:r>
            <a:r>
              <a:rPr lang="es-CO" dirty="0">
                <a:solidFill>
                  <a:srgbClr val="FF0000"/>
                </a:solidFill>
              </a:rPr>
              <a:t>discípulos tuvieron las mismas oportunidades de estudiar y seguir al Modelo divino</a:t>
            </a:r>
            <a:r>
              <a:rPr lang="es-CO" dirty="0"/>
              <a:t>. </a:t>
            </a:r>
            <a:endParaRPr lang="es-CO" dirty="0" smtClean="0"/>
          </a:p>
          <a:p>
            <a:pPr lvl="1"/>
            <a:r>
              <a:rPr lang="es-CO" sz="3400" b="1" dirty="0" smtClean="0"/>
              <a:t>2</a:t>
            </a:r>
            <a:r>
              <a:rPr lang="es-CO" dirty="0" smtClean="0"/>
              <a:t>. </a:t>
            </a:r>
            <a:r>
              <a:rPr lang="es-CO" dirty="0" smtClean="0">
                <a:solidFill>
                  <a:srgbClr val="FF0000"/>
                </a:solidFill>
              </a:rPr>
              <a:t>Ambos </a:t>
            </a:r>
            <a:r>
              <a:rPr lang="es-CO" dirty="0">
                <a:solidFill>
                  <a:srgbClr val="FF0000"/>
                </a:solidFill>
              </a:rPr>
              <a:t>estuvieron íntimamente relacionados con Jesús y tuvieron el privilegio de escuchar sus enseñanzas.</a:t>
            </a:r>
          </a:p>
          <a:p>
            <a:pPr lvl="1"/>
            <a:r>
              <a:rPr lang="es-CO" sz="3100" b="1" dirty="0" smtClean="0"/>
              <a:t>3</a:t>
            </a:r>
            <a:r>
              <a:rPr lang="es-CO" dirty="0" smtClean="0"/>
              <a:t>. </a:t>
            </a:r>
            <a:r>
              <a:rPr lang="es-CO" dirty="0" smtClean="0">
                <a:solidFill>
                  <a:srgbClr val="FF0000"/>
                </a:solidFill>
              </a:rPr>
              <a:t>Cada </a:t>
            </a:r>
            <a:r>
              <a:rPr lang="es-CO" dirty="0">
                <a:solidFill>
                  <a:srgbClr val="FF0000"/>
                </a:solidFill>
              </a:rPr>
              <a:t>uno poseía graves defectos de carácter. </a:t>
            </a:r>
            <a:endParaRPr lang="es-CO" dirty="0" smtClean="0">
              <a:solidFill>
                <a:srgbClr val="FF0000"/>
              </a:solidFill>
            </a:endParaRPr>
          </a:p>
          <a:p>
            <a:pPr lvl="1"/>
            <a:r>
              <a:rPr lang="es-CO" sz="3100" b="1" dirty="0" smtClean="0"/>
              <a:t>4</a:t>
            </a:r>
            <a:r>
              <a:rPr lang="es-CO" dirty="0" smtClean="0"/>
              <a:t>. </a:t>
            </a:r>
            <a:r>
              <a:rPr lang="es-CO" dirty="0" smtClean="0">
                <a:solidFill>
                  <a:srgbClr val="FF0000"/>
                </a:solidFill>
              </a:rPr>
              <a:t>Y </a:t>
            </a:r>
            <a:r>
              <a:rPr lang="es-CO" dirty="0">
                <a:solidFill>
                  <a:srgbClr val="FF0000"/>
                </a:solidFill>
              </a:rPr>
              <a:t>ambos tuvieron acceso a la gracia divina que transforma el carácter.</a:t>
            </a:r>
          </a:p>
          <a:p>
            <a:endParaRPr lang="es-CO" dirty="0"/>
          </a:p>
          <a:p>
            <a:r>
              <a:rPr lang="es-CO" dirty="0"/>
              <a:t>Pero mientras uno en humildad aprendía de Jesús, el otro reveló que no era un hacedor de la palabra, sino solamente un oidor. El uno, destruyendo diariamente el yo y venciendo al pecado, fue santificado por medio de la verdad; el otro, resistiendo al poder transformador de la gracia y dando rienda suelta a sus deseos egoístas, fue reducido a servidumbre por Satanás.”</a:t>
            </a:r>
          </a:p>
          <a:p>
            <a:endParaRPr lang="es-CO" dirty="0"/>
          </a:p>
        </p:txBody>
      </p:sp>
    </p:spTree>
    <p:extLst>
      <p:ext uri="{BB962C8B-B14F-4D97-AF65-F5344CB8AC3E}">
        <p14:creationId xmlns:p14="http://schemas.microsoft.com/office/powerpoint/2010/main" val="43426155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 calcmode="lin" valueType="num">
                                      <p:cBhvr additive="base">
                                        <p:cTn id="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507288" cy="6264696"/>
          </a:xfrm>
          <a:solidFill>
            <a:schemeClr val="accent4">
              <a:lumMod val="20000"/>
              <a:lumOff val="80000"/>
            </a:schemeClr>
          </a:solidFill>
          <a:scene3d>
            <a:camera prst="orthographicFront"/>
            <a:lightRig rig="threePt" dir="t"/>
          </a:scene3d>
          <a:sp3d>
            <a:bevelT w="165100" prst="coolSlant"/>
          </a:sp3d>
        </p:spPr>
        <p:txBody>
          <a:bodyPr>
            <a:normAutofit fontScale="85000" lnSpcReduction="20000"/>
          </a:bodyPr>
          <a:lstStyle/>
          <a:p>
            <a:r>
              <a:rPr lang="es-CO" sz="3400" b="1" u="sng" dirty="0"/>
              <a:t>HAp pg. 447.3 </a:t>
            </a:r>
            <a:r>
              <a:rPr lang="es-CO" dirty="0"/>
              <a:t>– “</a:t>
            </a:r>
            <a:r>
              <a:rPr lang="es-CO" dirty="0">
                <a:latin typeface="Agency FB" pitchFamily="34" charset="0"/>
              </a:rPr>
              <a:t>La santificación no es una obra de un momento, una hora, o un día, sino de toda la vida. No se la consigue por medio de un feliz arranque de los sentimientos, sino que es el resultado de morir constantemente al pecado y vivir cada día para Cristo.</a:t>
            </a:r>
          </a:p>
          <a:p>
            <a:endParaRPr lang="es-CO" dirty="0"/>
          </a:p>
          <a:p>
            <a:pPr lvl="1"/>
            <a:r>
              <a:rPr lang="es-CO" b="1" dirty="0">
                <a:solidFill>
                  <a:srgbClr val="FF0000"/>
                </a:solidFill>
              </a:rPr>
              <a:t>No pueden corregirse los males ni producirse reformas en el carácter por medio de esfuerzos débiles e intermitentes. Solamente venceremos mediante un prolongado y perseverante trabajo, penosa disciplina y duro conflicto.</a:t>
            </a:r>
          </a:p>
          <a:p>
            <a:endParaRPr lang="es-CO" dirty="0"/>
          </a:p>
          <a:p>
            <a:pPr lvl="1"/>
            <a:r>
              <a:rPr lang="es-CO" b="1" dirty="0">
                <a:solidFill>
                  <a:srgbClr val="FF0000"/>
                </a:solidFill>
              </a:rPr>
              <a:t>No sabemos en el día actual cuán intenso será nuestro conflicto en el siguiente. Mientras reine Satanás, tendremos que dominarnos a nosotros mismos y vencer los pecados que nos rodean; mientras dure la vida, no habrá un momento de descanso, un lugar al cual podamos llegar y decir: </a:t>
            </a:r>
            <a:r>
              <a:rPr lang="es-CO" b="1" u="sng" dirty="0">
                <a:solidFill>
                  <a:srgbClr val="FF0000"/>
                </a:solidFill>
              </a:rPr>
              <a:t>Alcancé plenamente el blanco</a:t>
            </a:r>
            <a:r>
              <a:rPr lang="es-CO" b="1" dirty="0">
                <a:solidFill>
                  <a:srgbClr val="FF0000"/>
                </a:solidFill>
              </a:rPr>
              <a:t>. La santificación es el resultado de la obediencia prestada durante toda la vida.”</a:t>
            </a:r>
          </a:p>
          <a:p>
            <a:endParaRPr lang="es-CO" dirty="0"/>
          </a:p>
        </p:txBody>
      </p:sp>
    </p:spTree>
    <p:extLst>
      <p:ext uri="{BB962C8B-B14F-4D97-AF65-F5344CB8AC3E}">
        <p14:creationId xmlns:p14="http://schemas.microsoft.com/office/powerpoint/2010/main" val="481578167"/>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barn(inVertical)">
                                      <p:cBhvr>
                                        <p:cTn id="10"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5626968" cy="2160239"/>
          </a:xfrm>
          <a:solidFill>
            <a:schemeClr val="bg2">
              <a:lumMod val="75000"/>
            </a:schemeClr>
          </a:solidFill>
          <a:scene3d>
            <a:camera prst="orthographicFront"/>
            <a:lightRig rig="threePt" dir="t"/>
          </a:scene3d>
          <a:sp3d>
            <a:bevelT w="165100" prst="coolSlant"/>
          </a:sp3d>
        </p:spPr>
        <p:txBody>
          <a:bodyPr>
            <a:normAutofit fontScale="92500" lnSpcReduction="10000"/>
          </a:bodyPr>
          <a:lstStyle/>
          <a:p>
            <a:r>
              <a:rPr lang="es-CO" b="1" u="sng" dirty="0" smtClean="0"/>
              <a:t>HAp  pg</a:t>
            </a:r>
            <a:r>
              <a:rPr lang="es-CO" b="1" u="sng" dirty="0"/>
              <a:t>. 450.3 </a:t>
            </a:r>
            <a:r>
              <a:rPr lang="es-CO" dirty="0"/>
              <a:t>– “La oración es el medio ordenado por el cielo para tener éxito en el conflicto con el pecado y desarrollar el carácter cristiano.</a:t>
            </a:r>
          </a:p>
          <a:p>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404664"/>
            <a:ext cx="2511152" cy="2160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11560" y="3284984"/>
            <a:ext cx="7704856" cy="3385542"/>
          </a:xfrm>
          <a:prstGeom prst="rect">
            <a:avLst/>
          </a:prstGeom>
          <a:solidFill>
            <a:schemeClr val="bg2">
              <a:lumMod val="75000"/>
            </a:schemeClr>
          </a:solidFill>
          <a:scene3d>
            <a:camera prst="perspectiveBelow"/>
            <a:lightRig rig="threePt" dir="t"/>
          </a:scene3d>
          <a:sp3d>
            <a:bevelT w="165100" prst="coolSlant"/>
          </a:sp3d>
        </p:spPr>
        <p:txBody>
          <a:bodyPr wrap="square">
            <a:spAutoFit/>
          </a:bodyPr>
          <a:lstStyle/>
          <a:p>
            <a:r>
              <a:rPr lang="es-CO" sz="2800" dirty="0"/>
              <a:t>Las influencias divinas que vienen en respuesta a la oración de fe, efectuarán en el alma del suplicante todo lo que pide. Podemos pedir perdón por el pecado, el Espíritu Santo, un temperamento semejante al de Cristo, sabiduría y poder para realizar su obra, o cualquier otro don que él ha prometido; y la promesa es: ‘Se os dará’.”</a:t>
            </a:r>
          </a:p>
          <a:p>
            <a:endParaRPr lang="es-CO" dirty="0"/>
          </a:p>
        </p:txBody>
      </p:sp>
    </p:spTree>
    <p:extLst>
      <p:ext uri="{BB962C8B-B14F-4D97-AF65-F5344CB8AC3E}">
        <p14:creationId xmlns:p14="http://schemas.microsoft.com/office/powerpoint/2010/main" val="2487331626"/>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505475"/>
          </a:xfrm>
          <a:solidFill>
            <a:schemeClr val="accent3">
              <a:lumMod val="20000"/>
              <a:lumOff val="80000"/>
            </a:schemeClr>
          </a:solidFill>
          <a:scene3d>
            <a:camera prst="perspectiveRight"/>
            <a:lightRig rig="threePt" dir="t"/>
          </a:scene3d>
          <a:sp3d>
            <a:bevelT w="165100" prst="coolSlant"/>
          </a:sp3d>
        </p:spPr>
        <p:txBody>
          <a:bodyPr>
            <a:normAutofit/>
          </a:bodyPr>
          <a:lstStyle/>
          <a:p>
            <a:r>
              <a:rPr lang="es-CO" b="1" u="sng" dirty="0" smtClean="0"/>
              <a:t>HAp </a:t>
            </a:r>
            <a:r>
              <a:rPr lang="es-CO" b="1" u="sng" dirty="0"/>
              <a:t>pg. 451.3 </a:t>
            </a:r>
            <a:r>
              <a:rPr lang="es-CO" dirty="0"/>
              <a:t>– “La razón por la cual muchos en este siglo no realizan mayores progresos en la vida espiritual, es porque interpretan que la voluntad de Dios es precisamente lo que ellos desean hacer.”</a:t>
            </a:r>
          </a:p>
          <a:p>
            <a:endParaRPr lang="es-CO" dirty="0"/>
          </a:p>
          <a:p>
            <a:pPr lvl="1"/>
            <a:r>
              <a:rPr lang="es-CO" dirty="0"/>
              <a:t>Piensan: ‘</a:t>
            </a:r>
            <a:r>
              <a:rPr lang="es-CO" b="1" u="sng" dirty="0"/>
              <a:t>Si Dios me dio salud y dinero es para que yo me vaya de vacaciones</a:t>
            </a:r>
            <a:r>
              <a:rPr lang="es-CO" dirty="0"/>
              <a:t>.’ </a:t>
            </a:r>
            <a:endParaRPr lang="es-CO" dirty="0" smtClean="0"/>
          </a:p>
          <a:p>
            <a:pPr lvl="1"/>
            <a:r>
              <a:rPr lang="es-CO" dirty="0" smtClean="0"/>
              <a:t>‘</a:t>
            </a:r>
            <a:r>
              <a:rPr lang="es-CO" b="1" u="sng" dirty="0"/>
              <a:t>Si Dios me bendijo con dinero es para que yo me compre esto, aquello… para que me llenes de más bienes mundanales</a:t>
            </a:r>
            <a:r>
              <a:rPr lang="es-CO" dirty="0"/>
              <a:t>.’</a:t>
            </a:r>
          </a:p>
          <a:p>
            <a:endParaRPr lang="es-CO" dirty="0"/>
          </a:p>
        </p:txBody>
      </p:sp>
    </p:spTree>
    <p:extLst>
      <p:ext uri="{BB962C8B-B14F-4D97-AF65-F5344CB8AC3E}">
        <p14:creationId xmlns:p14="http://schemas.microsoft.com/office/powerpoint/2010/main" val="85021414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barn(inVertical)">
                                      <p:cBhvr>
                                        <p:cTn id="1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4">
              <a:lumMod val="20000"/>
              <a:lumOff val="80000"/>
            </a:schemeClr>
          </a:solidFill>
          <a:scene3d>
            <a:camera prst="perspectiveBelow"/>
            <a:lightRig rig="threePt" dir="t"/>
          </a:scene3d>
          <a:sp3d>
            <a:bevelT w="165100" prst="coolSlant"/>
          </a:sp3d>
        </p:spPr>
        <p:txBody>
          <a:bodyPr>
            <a:normAutofit lnSpcReduction="10000"/>
          </a:bodyPr>
          <a:lstStyle/>
          <a:p>
            <a:r>
              <a:rPr lang="es-CO" dirty="0"/>
              <a:t>¿Cuál es la ley de la religión satánica de Thelema? “Haz lo que quieras.” Si Dios me bendijo con dinero entonces “hago lo que quiera</a:t>
            </a:r>
            <a:r>
              <a:rPr lang="es-CO" dirty="0" smtClean="0"/>
              <a:t>.”</a:t>
            </a:r>
          </a:p>
          <a:p>
            <a:endParaRPr lang="es-CO" dirty="0"/>
          </a:p>
          <a:p>
            <a:pPr lvl="1"/>
            <a:r>
              <a:rPr lang="es-CO" dirty="0" smtClean="0"/>
              <a:t> </a:t>
            </a:r>
            <a:r>
              <a:rPr lang="es-CO" dirty="0"/>
              <a:t>¿Estaremos bien con esta mentalidad</a:t>
            </a:r>
            <a:r>
              <a:rPr lang="es-CO" dirty="0" smtClean="0"/>
              <a:t>? Dios dice: “</a:t>
            </a:r>
            <a:r>
              <a:rPr lang="es-CO" dirty="0" smtClean="0">
                <a:latin typeface="Agency FB" pitchFamily="34" charset="0"/>
              </a:rPr>
              <a:t>Mientras </a:t>
            </a:r>
            <a:r>
              <a:rPr lang="es-CO" dirty="0">
                <a:latin typeface="Agency FB" pitchFamily="34" charset="0"/>
              </a:rPr>
              <a:t>siguen sus propios deseos se hacen la ilusión de que están conformándose a la voluntad de Dios. Los tales no tienen conflictos consigo mismos.”</a:t>
            </a:r>
          </a:p>
          <a:p>
            <a:endParaRPr lang="es-CO" dirty="0"/>
          </a:p>
          <a:p>
            <a:pPr lvl="1"/>
            <a:r>
              <a:rPr lang="es-CO" sz="3200" b="1" dirty="0"/>
              <a:t>¿Cuándo es que hay conflicto interno: cuando hacemos la voluntad de Dios o la voluntad de nuestro padre el diablo?</a:t>
            </a:r>
          </a:p>
          <a:p>
            <a:endParaRPr lang="es-CO" dirty="0"/>
          </a:p>
        </p:txBody>
      </p:sp>
    </p:spTree>
    <p:extLst>
      <p:ext uri="{BB962C8B-B14F-4D97-AF65-F5344CB8AC3E}">
        <p14:creationId xmlns:p14="http://schemas.microsoft.com/office/powerpoint/2010/main" val="613107190"/>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barn(inVertical)">
                                      <p:cBhvr>
                                        <p:cTn id="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solidFill>
            <a:schemeClr val="accent1">
              <a:lumMod val="20000"/>
              <a:lumOff val="80000"/>
            </a:schemeClr>
          </a:solidFill>
          <a:scene3d>
            <a:camera prst="orthographicFront"/>
            <a:lightRig rig="threePt" dir="t"/>
          </a:scene3d>
          <a:sp3d>
            <a:bevelT w="165100" prst="coolSlant"/>
          </a:sp3d>
        </p:spPr>
        <p:txBody>
          <a:bodyPr>
            <a:normAutofit/>
          </a:bodyPr>
          <a:lstStyle/>
          <a:p>
            <a:pPr marL="0" indent="0" algn="ctr">
              <a:buNone/>
            </a:pPr>
            <a:r>
              <a:rPr lang="es-CO" dirty="0"/>
              <a:t>“</a:t>
            </a:r>
            <a:r>
              <a:rPr lang="es-CO" dirty="0">
                <a:latin typeface="Agency FB" pitchFamily="34" charset="0"/>
              </a:rPr>
              <a:t>Hay otros que por un tiempo tienen éxito en su lucha contra sus propios deseos y placeres y comodidad. </a:t>
            </a:r>
            <a:endParaRPr lang="es-CO" dirty="0" smtClean="0">
              <a:latin typeface="Agency FB" pitchFamily="34" charset="0"/>
            </a:endParaRPr>
          </a:p>
          <a:p>
            <a:pPr marL="0" indent="0" algn="ctr">
              <a:buNone/>
            </a:pPr>
            <a:endParaRPr lang="es-CO" dirty="0" smtClean="0"/>
          </a:p>
          <a:p>
            <a:pPr marL="0" indent="0" algn="ctr">
              <a:buNone/>
            </a:pPr>
            <a:r>
              <a:rPr lang="es-CO" dirty="0" smtClean="0"/>
              <a:t>Son </a:t>
            </a:r>
            <a:r>
              <a:rPr lang="es-CO" dirty="0"/>
              <a:t>sinceros y fervorosos, pero se cansan por el prolongado esfuerzo, la muerte diaria y la incesante inquietud. </a:t>
            </a:r>
            <a:endParaRPr lang="es-CO" dirty="0" smtClean="0"/>
          </a:p>
          <a:p>
            <a:pPr marL="0" indent="0" algn="ctr">
              <a:buNone/>
            </a:pPr>
            <a:endParaRPr lang="es-CO" dirty="0" smtClean="0"/>
          </a:p>
          <a:p>
            <a:pPr marL="0" indent="0" algn="ctr">
              <a:buNone/>
            </a:pPr>
            <a:r>
              <a:rPr lang="es-CO" dirty="0" smtClean="0">
                <a:latin typeface="Agency FB" pitchFamily="34" charset="0"/>
              </a:rPr>
              <a:t>La </a:t>
            </a:r>
            <a:r>
              <a:rPr lang="es-CO" dirty="0">
                <a:latin typeface="Agency FB" pitchFamily="34" charset="0"/>
              </a:rPr>
              <a:t>indolencia parece invitarlos, la muerte al yo es desagradable; finalmente cierran sus soñolientos ojos y caen bajo el poder de la tentación en vez de resistirla.”</a:t>
            </a:r>
          </a:p>
          <a:p>
            <a:endParaRPr lang="es-CO" dirty="0"/>
          </a:p>
        </p:txBody>
      </p:sp>
    </p:spTree>
    <p:extLst>
      <p:ext uri="{BB962C8B-B14F-4D97-AF65-F5344CB8AC3E}">
        <p14:creationId xmlns:p14="http://schemas.microsoft.com/office/powerpoint/2010/main" val="2300098432"/>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5770984" cy="2448272"/>
          </a:xfrm>
          <a:solidFill>
            <a:schemeClr val="bg2">
              <a:lumMod val="75000"/>
            </a:schemeClr>
          </a:solidFill>
        </p:spPr>
        <p:txBody>
          <a:bodyPr>
            <a:normAutofit fontScale="92500" lnSpcReduction="20000"/>
          </a:bodyPr>
          <a:lstStyle/>
          <a:p>
            <a:r>
              <a:rPr lang="es-CO" b="1" u="sng" dirty="0"/>
              <a:t>HAp pg. 451.4 </a:t>
            </a:r>
            <a:r>
              <a:rPr lang="es-CO" dirty="0"/>
              <a:t>– “Las instrucciones formuladas en la Palabra de Dios no dan lugar para transigir con el mal. El Hijo de Dios se manifestó para atraer a todos los hombres a sí mismo. </a:t>
            </a:r>
          </a:p>
          <a:p>
            <a:endParaRPr lang="es-CO" dirty="0"/>
          </a:p>
          <a:p>
            <a:endParaRPr lang="es-CO"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8224" y="332656"/>
            <a:ext cx="2041004" cy="2520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843808" y="3500313"/>
            <a:ext cx="5785420" cy="3323987"/>
          </a:xfrm>
          <a:prstGeom prst="rect">
            <a:avLst/>
          </a:prstGeom>
          <a:solidFill>
            <a:schemeClr val="bg2">
              <a:lumMod val="75000"/>
            </a:schemeClr>
          </a:solidFill>
          <a:scene3d>
            <a:camera prst="perspectiveBelow"/>
            <a:lightRig rig="threePt" dir="t"/>
          </a:scene3d>
          <a:sp3d>
            <a:bevelT w="165100" prst="coolSlant"/>
          </a:sp3d>
        </p:spPr>
        <p:txBody>
          <a:bodyPr wrap="square">
            <a:spAutoFit/>
          </a:bodyPr>
          <a:lstStyle/>
          <a:p>
            <a:r>
              <a:rPr lang="es-CO" sz="3200" dirty="0"/>
              <a:t>No vino para adormecer al mundo arrullándolo, sino para señalarle el camino angosto por el cual todos deben andar si quieren alcanzar finalmente las puertas de la ciudad de Dios.</a:t>
            </a:r>
          </a:p>
          <a:p>
            <a:endParaRPr lang="es-CO" dirty="0"/>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3645024"/>
            <a:ext cx="2016224" cy="28014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73028423"/>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2051"/>
                                        </p:tgtEl>
                                        <p:attrNameLst>
                                          <p:attrName>style.visibility</p:attrName>
                                        </p:attrNameLst>
                                      </p:cBhvr>
                                      <p:to>
                                        <p:strVal val="visible"/>
                                      </p:to>
                                    </p:set>
                                    <p:animEffect transition="in" filter="fade">
                                      <p:cBhvr>
                                        <p:cTn id="12" dur="2000"/>
                                        <p:tgtEl>
                                          <p:spTgt spid="2051"/>
                                        </p:tgtEl>
                                      </p:cBhvr>
                                    </p:animEffect>
                                    <p:anim calcmode="lin" valueType="num">
                                      <p:cBhvr>
                                        <p:cTn id="13" dur="2000" fill="hold"/>
                                        <p:tgtEl>
                                          <p:spTgt spid="2051"/>
                                        </p:tgtEl>
                                        <p:attrNameLst>
                                          <p:attrName>ppt_w</p:attrName>
                                        </p:attrNameLst>
                                      </p:cBhvr>
                                      <p:tavLst>
                                        <p:tav tm="0" fmla="#ppt_w*sin(2.5*pi*$)">
                                          <p:val>
                                            <p:fltVal val="0"/>
                                          </p:val>
                                        </p:tav>
                                        <p:tav tm="100000">
                                          <p:val>
                                            <p:fltVal val="1"/>
                                          </p:val>
                                        </p:tav>
                                      </p:tavLst>
                                    </p:anim>
                                    <p:anim calcmode="lin" valueType="num">
                                      <p:cBhvr>
                                        <p:cTn id="14" dur="2000" fill="hold"/>
                                        <p:tgtEl>
                                          <p:spTgt spid="205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904656"/>
          </a:xfrm>
          <a:solidFill>
            <a:schemeClr val="bg2">
              <a:lumMod val="25000"/>
            </a:schemeClr>
          </a:solidFill>
        </p:spPr>
        <p:txBody>
          <a:bodyPr>
            <a:normAutofit/>
          </a:bodyPr>
          <a:lstStyle/>
          <a:p>
            <a:pPr marL="0" indent="0" algn="ctr">
              <a:buNone/>
            </a:pPr>
            <a:r>
              <a:rPr lang="es-CO" dirty="0" smtClean="0">
                <a:solidFill>
                  <a:srgbClr val="FFFF00"/>
                </a:solidFill>
              </a:rPr>
              <a:t>«Sus </a:t>
            </a:r>
            <a:r>
              <a:rPr lang="es-CO" dirty="0">
                <a:solidFill>
                  <a:srgbClr val="FFFF00"/>
                </a:solidFill>
              </a:rPr>
              <a:t>hijos deben seguir por donde él señaló la senda; sea cual fuere el sacrificio de las comodidades o de las satisfacciones egoístas que se les exija; sea cual fuere el costo en labor o sufrimiento, deben sostener una constante batalla consigo mismos</a:t>
            </a:r>
            <a:r>
              <a:rPr lang="es-CO" dirty="0" smtClean="0">
                <a:solidFill>
                  <a:srgbClr val="FFFF00"/>
                </a:solidFill>
              </a:rPr>
              <a:t>.”</a:t>
            </a:r>
          </a:p>
          <a:p>
            <a:pPr marL="0" indent="0" algn="ctr">
              <a:buNone/>
            </a:pPr>
            <a:endParaRPr lang="es-CO" dirty="0" smtClean="0"/>
          </a:p>
          <a:p>
            <a:pPr marL="0" indent="0" algn="ctr">
              <a:buNone/>
            </a:pPr>
            <a:r>
              <a:rPr lang="es-CO" b="1" u="sng" dirty="0" smtClean="0">
                <a:solidFill>
                  <a:srgbClr val="FFC000"/>
                </a:solidFill>
              </a:rPr>
              <a:t>HAp </a:t>
            </a:r>
            <a:r>
              <a:rPr lang="es-CO" b="1" u="sng" dirty="0">
                <a:solidFill>
                  <a:srgbClr val="FFC000"/>
                </a:solidFill>
              </a:rPr>
              <a:t>pg. </a:t>
            </a:r>
            <a:r>
              <a:rPr lang="es-CO" b="1" u="sng" dirty="0" smtClean="0">
                <a:solidFill>
                  <a:srgbClr val="FFC000"/>
                </a:solidFill>
              </a:rPr>
              <a:t>452.1</a:t>
            </a:r>
            <a:r>
              <a:rPr lang="es-CO" b="1" dirty="0" smtClean="0">
                <a:solidFill>
                  <a:srgbClr val="FFC000"/>
                </a:solidFill>
              </a:rPr>
              <a:t>.</a:t>
            </a:r>
            <a:r>
              <a:rPr lang="es-CO" dirty="0" smtClean="0">
                <a:solidFill>
                  <a:srgbClr val="FFC000"/>
                </a:solidFill>
              </a:rPr>
              <a:t> </a:t>
            </a:r>
            <a:r>
              <a:rPr lang="es-CO" dirty="0">
                <a:solidFill>
                  <a:schemeClr val="bg1"/>
                </a:solidFill>
              </a:rPr>
              <a:t>“La mayor alabanza que los hombres pueden ofrecer a Dios es llegar a ser medios consagrados por los cuales pueda </a:t>
            </a:r>
            <a:r>
              <a:rPr lang="es-CO" dirty="0" smtClean="0">
                <a:solidFill>
                  <a:schemeClr val="bg1"/>
                </a:solidFill>
              </a:rPr>
              <a:t>obrar». (Para salvar a otros).</a:t>
            </a:r>
            <a:endParaRPr lang="es-CO" dirty="0">
              <a:solidFill>
                <a:schemeClr val="bg1"/>
              </a:solidFill>
            </a:endParaRPr>
          </a:p>
          <a:p>
            <a:pPr marL="0" indent="0">
              <a:buNone/>
            </a:pPr>
            <a:endParaRPr lang="es-CO" dirty="0"/>
          </a:p>
          <a:p>
            <a:endParaRPr lang="es-CO" dirty="0"/>
          </a:p>
        </p:txBody>
      </p:sp>
    </p:spTree>
    <p:extLst>
      <p:ext uri="{BB962C8B-B14F-4D97-AF65-F5344CB8AC3E}">
        <p14:creationId xmlns:p14="http://schemas.microsoft.com/office/powerpoint/2010/main" val="1436938124"/>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976664"/>
          </a:xfrm>
          <a:solidFill>
            <a:schemeClr val="bg2">
              <a:lumMod val="25000"/>
            </a:schemeClr>
          </a:solidFill>
          <a:scene3d>
            <a:camera prst="perspectiveBelow"/>
            <a:lightRig rig="threePt" dir="t"/>
          </a:scene3d>
          <a:sp3d>
            <a:bevelT w="165100" prst="coolSlant"/>
          </a:sp3d>
        </p:spPr>
        <p:txBody>
          <a:bodyPr>
            <a:normAutofit fontScale="92500" lnSpcReduction="20000"/>
          </a:bodyPr>
          <a:lstStyle/>
          <a:p>
            <a:endParaRPr lang="es-CO" dirty="0"/>
          </a:p>
          <a:p>
            <a:pPr marL="0" indent="0" algn="ctr">
              <a:buNone/>
            </a:pPr>
            <a:r>
              <a:rPr lang="es-CO" dirty="0">
                <a:solidFill>
                  <a:srgbClr val="FFFF00"/>
                </a:solidFill>
              </a:rPr>
              <a:t>El tiempo pasa rápidamente hacia la eternidad. No retengamos de Dios lo que le pertenece. No le rehusemos lo que, aun cuando no puede ser ofrecido con mérito, no puede ser negado sin ruina. </a:t>
            </a:r>
            <a:endParaRPr lang="es-CO" dirty="0" smtClean="0">
              <a:solidFill>
                <a:srgbClr val="FFFF00"/>
              </a:solidFill>
            </a:endParaRPr>
          </a:p>
          <a:p>
            <a:pPr marL="0" indent="0">
              <a:buNone/>
            </a:pPr>
            <a:endParaRPr lang="es-CO" dirty="0" smtClean="0">
              <a:solidFill>
                <a:srgbClr val="FFFF00"/>
              </a:solidFill>
            </a:endParaRPr>
          </a:p>
          <a:p>
            <a:pPr marL="0" indent="0" algn="ctr">
              <a:buNone/>
            </a:pPr>
            <a:r>
              <a:rPr lang="es-CO" dirty="0" smtClean="0">
                <a:solidFill>
                  <a:schemeClr val="bg1"/>
                </a:solidFill>
              </a:rPr>
              <a:t>El </a:t>
            </a:r>
            <a:r>
              <a:rPr lang="es-CO" dirty="0">
                <a:solidFill>
                  <a:schemeClr val="bg1"/>
                </a:solidFill>
              </a:rPr>
              <a:t>nos pide todo el corazón; démoselo; es suyo, tanto por derecho de creación como de redención. </a:t>
            </a:r>
            <a:endParaRPr lang="es-CO" dirty="0" smtClean="0">
              <a:solidFill>
                <a:schemeClr val="bg1"/>
              </a:solidFill>
            </a:endParaRPr>
          </a:p>
          <a:p>
            <a:pPr marL="0" indent="0">
              <a:buNone/>
            </a:pPr>
            <a:endParaRPr lang="es-CO" dirty="0">
              <a:solidFill>
                <a:schemeClr val="bg1"/>
              </a:solidFill>
            </a:endParaRPr>
          </a:p>
          <a:p>
            <a:pPr marL="0" indent="0" algn="ctr">
              <a:buNone/>
            </a:pPr>
            <a:r>
              <a:rPr lang="es-CO" dirty="0" smtClean="0">
                <a:solidFill>
                  <a:srgbClr val="FFFF00"/>
                </a:solidFill>
              </a:rPr>
              <a:t>Nos </a:t>
            </a:r>
            <a:r>
              <a:rPr lang="es-CO" dirty="0">
                <a:solidFill>
                  <a:srgbClr val="FFFF00"/>
                </a:solidFill>
              </a:rPr>
              <a:t>pide nuestra inteligencia; démosela, es suya. Pide nuestro dinero; démoselo, pues es suyo. No sois vuestros, ‘</a:t>
            </a:r>
            <a:r>
              <a:rPr lang="es-CO" u="sng" dirty="0">
                <a:solidFill>
                  <a:srgbClr val="FFFF00"/>
                </a:solidFill>
              </a:rPr>
              <a:t>porque comprados sois por precio</a:t>
            </a:r>
            <a:r>
              <a:rPr lang="es-CO" dirty="0">
                <a:solidFill>
                  <a:srgbClr val="FFFF00"/>
                </a:solidFill>
              </a:rPr>
              <a:t>’ </a:t>
            </a:r>
            <a:endParaRPr lang="es-CO" dirty="0" smtClean="0">
              <a:solidFill>
                <a:srgbClr val="FFFF00"/>
              </a:solidFill>
            </a:endParaRPr>
          </a:p>
          <a:p>
            <a:pPr marL="0" indent="0" algn="ctr">
              <a:buNone/>
            </a:pPr>
            <a:r>
              <a:rPr lang="es-CO" b="1" u="sng" dirty="0" smtClean="0">
                <a:solidFill>
                  <a:srgbClr val="FFFF00"/>
                </a:solidFill>
              </a:rPr>
              <a:t>(</a:t>
            </a:r>
            <a:r>
              <a:rPr lang="es-CO" b="1" u="sng" dirty="0">
                <a:solidFill>
                  <a:srgbClr val="FFFF00"/>
                </a:solidFill>
              </a:rPr>
              <a:t>1 Corintios 6:19-20).</a:t>
            </a:r>
          </a:p>
        </p:txBody>
      </p:sp>
    </p:spTree>
    <p:extLst>
      <p:ext uri="{BB962C8B-B14F-4D97-AF65-F5344CB8AC3E}">
        <p14:creationId xmlns:p14="http://schemas.microsoft.com/office/powerpoint/2010/main" val="377709818"/>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332656"/>
            <a:ext cx="8229600" cy="6120680"/>
          </a:xfrm>
          <a:solidFill>
            <a:schemeClr val="accent4">
              <a:lumMod val="20000"/>
              <a:lumOff val="80000"/>
            </a:schemeClr>
          </a:solidFill>
          <a:scene3d>
            <a:camera prst="perspectiveBelow"/>
            <a:lightRig rig="threePt" dir="t"/>
          </a:scene3d>
          <a:sp3d>
            <a:bevelT w="165100" prst="coolSlant"/>
          </a:sp3d>
        </p:spPr>
        <p:txBody>
          <a:bodyPr>
            <a:normAutofit fontScale="70000" lnSpcReduction="20000"/>
          </a:bodyPr>
          <a:lstStyle/>
          <a:p>
            <a:pPr marL="0" indent="0" algn="ctr">
              <a:buNone/>
            </a:pPr>
            <a:r>
              <a:rPr lang="es-CO" dirty="0" smtClean="0"/>
              <a:t>Dios </a:t>
            </a:r>
            <a:r>
              <a:rPr lang="es-CO" dirty="0"/>
              <a:t>quiere el homenaje de un alma santificada, que, por el ejercicio de la fe que obra por medio del amor, se haya preparado para servirle. Sostiene ante nosotros el más alto ideal, el de la perfección. Nos pide que nos manifestemos absoluta y completamente en favor de él en este mundo, así como él está siempre en favor nuestro en la presencia de Dios.”</a:t>
            </a:r>
          </a:p>
          <a:p>
            <a:endParaRPr lang="es-CO" dirty="0"/>
          </a:p>
          <a:p>
            <a:pPr marL="0" indent="0" algn="ctr">
              <a:buNone/>
            </a:pPr>
            <a:r>
              <a:rPr lang="es-CO" sz="3400" b="1" u="sng" dirty="0"/>
              <a:t>PVGM pg. </a:t>
            </a:r>
            <a:r>
              <a:rPr lang="es-CO" sz="3400" b="1" u="sng" dirty="0" smtClean="0"/>
              <a:t>89.4.</a:t>
            </a:r>
            <a:r>
              <a:rPr lang="es-CO" dirty="0" smtClean="0"/>
              <a:t> </a:t>
            </a:r>
            <a:r>
              <a:rPr lang="es-CO" dirty="0"/>
              <a:t>“Hay algunos que están buscando, siempre buscando, la perla de gran precio. Pero no renuncian completamente a sus malos hábitos. No mueren al yo para que Cristo viva en ellos. Por lo tanto, no encuentran la perla preciosa. No han vencido la ambición no santificada ni su amor por las atracciones mundanales. No exaltan la cruz y siguen a Cristo por la senda de la abnegación y del sacrificio propio. Nunca saben lo que es tener paz y armonía en el alma, pues sin una entrega completa no hay descanso ni gozo. </a:t>
            </a:r>
            <a:r>
              <a:rPr lang="es-CO" u="sng" dirty="0"/>
              <a:t>Son casi cristianos y, sin embargo, no son plenamente cristianos. Parecen estar cerca del reino de los cielos, pero no entran en él.</a:t>
            </a:r>
          </a:p>
          <a:p>
            <a:endParaRPr lang="es-CO" dirty="0"/>
          </a:p>
          <a:p>
            <a:pPr marL="0" indent="0" algn="ctr">
              <a:buNone/>
            </a:pPr>
            <a:r>
              <a:rPr lang="es-CO" b="1" dirty="0" smtClean="0"/>
              <a:t>ESTAR CASI SALVADO, PERO NO ESTARLO PLENAMENTE, NO SIGNIFICA ESTAR CASI PERDIDO, SINO COMPLETAMENTE PERDIDO.” </a:t>
            </a:r>
            <a:endParaRPr lang="es-CO" b="1" dirty="0"/>
          </a:p>
        </p:txBody>
      </p:sp>
    </p:spTree>
    <p:extLst>
      <p:ext uri="{BB962C8B-B14F-4D97-AF65-F5344CB8AC3E}">
        <p14:creationId xmlns:p14="http://schemas.microsoft.com/office/powerpoint/2010/main" val="277427767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1000"/>
                                        <p:tgtEl>
                                          <p:spTgt spid="3">
                                            <p:txEl>
                                              <p:pRg st="4" end="4"/>
                                            </p:txEl>
                                          </p:spTgt>
                                        </p:tgtEl>
                                      </p:cBhvr>
                                    </p:animEffect>
                                    <p:anim calcmode="lin" valueType="num">
                                      <p:cBhvr>
                                        <p:cTn id="1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2210</Words>
  <Application>Microsoft Office PowerPoint</Application>
  <PresentationFormat>Presentación en pantalla (4:3)</PresentationFormat>
  <Paragraphs>85</Paragraphs>
  <Slides>20</Slides>
  <Notes>0</Notes>
  <HiddenSlides>0</HiddenSlides>
  <MMClips>0</MMClips>
  <ScaleCrop>false</ScaleCrop>
  <HeadingPairs>
    <vt:vector size="4" baseType="variant">
      <vt:variant>
        <vt:lpstr>Tema</vt:lpstr>
      </vt:variant>
      <vt:variant>
        <vt:i4>1</vt:i4>
      </vt:variant>
      <vt:variant>
        <vt:lpstr>Títulos de diapositiva</vt:lpstr>
      </vt:variant>
      <vt:variant>
        <vt:i4>20</vt:i4>
      </vt:variant>
    </vt:vector>
  </HeadingPairs>
  <TitlesOfParts>
    <vt:vector size="21" baseType="lpstr">
      <vt:lpstr>Tema de Office</vt:lpstr>
      <vt:lpstr>Presentación de PowerPoint</vt:lpstr>
      <vt:lpstr>Recuerda siempre que</vt:lpstr>
      <vt:lpstr>Templos del Espíritu Santo</vt:lpstr>
      <vt:lpstr>Presentación de PowerPoint</vt:lpstr>
      <vt:lpstr>El Espíritu Santo se recibe en el momento del bautismo: Cuando somos consagrados para Dios.</vt:lpstr>
      <vt:lpstr>Presentación de PowerPoint</vt:lpstr>
      <vt:lpstr>Presentación de PowerPoint</vt:lpstr>
      <vt:lpstr>Acariciar el pecado</vt:lpstr>
      <vt:lpstr>Presentación de PowerPoint</vt:lpstr>
      <vt:lpstr>Contraste entre Juan vs Judas: en cuanto a cuidar las avenidas del alma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TEMAS DE FE</dc:creator>
  <cp:lastModifiedBy>TEMAS DE FE</cp:lastModifiedBy>
  <cp:revision>1</cp:revision>
  <dcterms:created xsi:type="dcterms:W3CDTF">2016-04-24T18:31:48Z</dcterms:created>
  <dcterms:modified xsi:type="dcterms:W3CDTF">2016-04-24T18:32:08Z</dcterms:modified>
</cp:coreProperties>
</file>